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notesMasterIdLst>
    <p:notesMasterId r:id="rId19"/>
  </p:notesMasterIdLst>
  <p:sldIdLst>
    <p:sldId id="256" r:id="rId2"/>
    <p:sldId id="279" r:id="rId3"/>
    <p:sldId id="269" r:id="rId4"/>
    <p:sldId id="258" r:id="rId5"/>
    <p:sldId id="270" r:id="rId6"/>
    <p:sldId id="273" r:id="rId7"/>
    <p:sldId id="275" r:id="rId8"/>
    <p:sldId id="274" r:id="rId9"/>
    <p:sldId id="285" r:id="rId10"/>
    <p:sldId id="286" r:id="rId11"/>
    <p:sldId id="271" r:id="rId12"/>
    <p:sldId id="282" r:id="rId13"/>
    <p:sldId id="287" r:id="rId14"/>
    <p:sldId id="280" r:id="rId15"/>
    <p:sldId id="281" r:id="rId16"/>
    <p:sldId id="283" r:id="rId17"/>
    <p:sldId id="284" r:id="rId18"/>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1047F"/>
    <a:srgbClr val="FF00FF"/>
    <a:srgbClr val="F67424"/>
    <a:srgbClr val="FF9900"/>
    <a:srgbClr val="FF0000"/>
    <a:srgbClr val="660066"/>
    <a:srgbClr val="FF0066"/>
    <a:srgbClr val="CC33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69410" autoAdjust="0"/>
  </p:normalViewPr>
  <p:slideViewPr>
    <p:cSldViewPr>
      <p:cViewPr>
        <p:scale>
          <a:sx n="100" d="100"/>
          <a:sy n="100" d="100"/>
        </p:scale>
        <p:origin x="-444" y="-24"/>
      </p:cViewPr>
      <p:guideLst>
        <p:guide orient="horz" pos="2160"/>
        <p:guide pos="2880"/>
      </p:guideLst>
    </p:cSldViewPr>
  </p:slideViewPr>
  <p:notesTextViewPr>
    <p:cViewPr>
      <p:scale>
        <a:sx n="100" d="100"/>
        <a:sy n="100" d="100"/>
      </p:scale>
      <p:origin x="12"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tente\Desktop\ICAR%202014\Cartel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Utente\Desktop\ICAR%202014\Cartel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Utente\Desktop\ICAR%202014\Cartel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Utente\Desktop\ICAR%202014\Cartel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style val="31"/>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'Foglio2 (2)'!$D$14:$D$15</c:f>
              <c:strCache>
                <c:ptCount val="1"/>
                <c:pt idx="0">
                  <c:v>total bacterial count </c:v>
                </c:pt>
              </c:strCache>
            </c:strRef>
          </c:tx>
          <c:errBars>
            <c:errBarType val="both"/>
            <c:errValType val="cust"/>
            <c:plus>
              <c:numRef>
                <c:f>'Foglio2 (2)'!$F$16:$F$21</c:f>
                <c:numCache>
                  <c:formatCode>General</c:formatCode>
                  <c:ptCount val="6"/>
                  <c:pt idx="0">
                    <c:v>0.14142135623729604</c:v>
                  </c:pt>
                  <c:pt idx="1">
                    <c:v>9.1923881554385647E-2</c:v>
                  </c:pt>
                  <c:pt idx="2">
                    <c:v>0.12727922061356967</c:v>
                  </c:pt>
                  <c:pt idx="3">
                    <c:v>0.44547727214751948</c:v>
                  </c:pt>
                  <c:pt idx="4">
                    <c:v>9.8994949366109766E-2</c:v>
                  </c:pt>
                  <c:pt idx="5">
                    <c:v>2.1213203435596087E-2</c:v>
                  </c:pt>
                </c:numCache>
              </c:numRef>
            </c:plus>
            <c:minus>
              <c:numRef>
                <c:f>'Foglio2 (2)'!$F$16:$F$21</c:f>
                <c:numCache>
                  <c:formatCode>General</c:formatCode>
                  <c:ptCount val="6"/>
                  <c:pt idx="0">
                    <c:v>0.14142135623729604</c:v>
                  </c:pt>
                  <c:pt idx="1">
                    <c:v>9.1923881554385647E-2</c:v>
                  </c:pt>
                  <c:pt idx="2">
                    <c:v>0.12727922061356967</c:v>
                  </c:pt>
                  <c:pt idx="3">
                    <c:v>0.44547727214751948</c:v>
                  </c:pt>
                  <c:pt idx="4">
                    <c:v>9.8994949366109766E-2</c:v>
                  </c:pt>
                  <c:pt idx="5">
                    <c:v>2.1213203435596087E-2</c:v>
                  </c:pt>
                </c:numCache>
              </c:numRef>
            </c:minus>
          </c:errBars>
          <c:cat>
            <c:multiLvlStrRef>
              <c:f>'Foglio2 (2)'!$B$16:$C$21</c:f>
              <c:multiLvlStrCache>
                <c:ptCount val="6"/>
                <c:lvl>
                  <c:pt idx="0">
                    <c:v>0</c:v>
                  </c:pt>
                  <c:pt idx="1">
                    <c:v>3</c:v>
                  </c:pt>
                  <c:pt idx="2">
                    <c:v>7</c:v>
                  </c:pt>
                  <c:pt idx="3">
                    <c:v>0</c:v>
                  </c:pt>
                  <c:pt idx="4">
                    <c:v>3</c:v>
                  </c:pt>
                  <c:pt idx="5">
                    <c:v>7</c:v>
                  </c:pt>
                </c:lvl>
                <c:lvl>
                  <c:pt idx="0">
                    <c:v>0 ppm</c:v>
                  </c:pt>
                  <c:pt idx="3">
                    <c:v>0,5 ppm</c:v>
                  </c:pt>
                </c:lvl>
              </c:multiLvlStrCache>
            </c:multiLvlStrRef>
          </c:cat>
          <c:val>
            <c:numRef>
              <c:f>'Foglio2 (2)'!$D$16:$D$21</c:f>
              <c:numCache>
                <c:formatCode>General</c:formatCode>
                <c:ptCount val="6"/>
                <c:pt idx="0">
                  <c:v>6.28</c:v>
                </c:pt>
                <c:pt idx="1">
                  <c:v>7.09</c:v>
                </c:pt>
                <c:pt idx="2">
                  <c:v>7.83</c:v>
                </c:pt>
                <c:pt idx="3">
                  <c:v>6.25</c:v>
                </c:pt>
                <c:pt idx="4">
                  <c:v>7.1099999999999985</c:v>
                </c:pt>
                <c:pt idx="5">
                  <c:v>8.02</c:v>
                </c:pt>
              </c:numCache>
            </c:numRef>
          </c:val>
        </c:ser>
        <c:axId val="73947392"/>
        <c:axId val="78213888"/>
      </c:barChart>
      <c:catAx>
        <c:axId val="73947392"/>
        <c:scaling>
          <c:orientation val="minMax"/>
        </c:scaling>
        <c:axPos val="b"/>
        <c:title>
          <c:tx>
            <c:rich>
              <a:bodyPr/>
              <a:lstStyle/>
              <a:p>
                <a:pPr>
                  <a:defRPr>
                    <a:solidFill>
                      <a:schemeClr val="tx2">
                        <a:lumMod val="75000"/>
                      </a:schemeClr>
                    </a:solidFill>
                  </a:defRPr>
                </a:pPr>
                <a:r>
                  <a:rPr lang="it-IT">
                    <a:solidFill>
                      <a:schemeClr val="tx2">
                        <a:lumMod val="75000"/>
                      </a:schemeClr>
                    </a:solidFill>
                  </a:rPr>
                  <a:t>time (days)</a:t>
                </a:r>
              </a:p>
            </c:rich>
          </c:tx>
          <c:layout/>
        </c:title>
        <c:tickLblPos val="nextTo"/>
        <c:crossAx val="78213888"/>
        <c:crosses val="autoZero"/>
        <c:auto val="1"/>
        <c:lblAlgn val="ctr"/>
        <c:lblOffset val="100"/>
      </c:catAx>
      <c:valAx>
        <c:axId val="78213888"/>
        <c:scaling>
          <c:orientation val="minMax"/>
        </c:scaling>
        <c:axPos val="l"/>
        <c:majorGridlines/>
        <c:title>
          <c:tx>
            <c:rich>
              <a:bodyPr rot="-5400000" vert="horz"/>
              <a:lstStyle/>
              <a:p>
                <a:pPr>
                  <a:defRPr>
                    <a:solidFill>
                      <a:schemeClr val="tx2">
                        <a:lumMod val="75000"/>
                      </a:schemeClr>
                    </a:solidFill>
                  </a:defRPr>
                </a:pPr>
                <a:r>
                  <a:rPr lang="it-IT">
                    <a:solidFill>
                      <a:schemeClr val="tx2">
                        <a:lumMod val="75000"/>
                      </a:schemeClr>
                    </a:solidFill>
                  </a:rPr>
                  <a:t>log cfu/g</a:t>
                </a:r>
              </a:p>
            </c:rich>
          </c:tx>
          <c:layout/>
        </c:title>
        <c:numFmt formatCode="General" sourceLinked="1"/>
        <c:tickLblPos val="nextTo"/>
        <c:crossAx val="73947392"/>
        <c:crosses val="autoZero"/>
        <c:crossBetween val="between"/>
      </c:valAx>
    </c:plotArea>
    <c:plotVisOnly val="1"/>
  </c:chart>
  <c:spPr>
    <a:noFill/>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style val="32"/>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'Foglio2 (2)'!$D$24:$D$25</c:f>
              <c:strCache>
                <c:ptCount val="1"/>
                <c:pt idx="0">
                  <c:v>4°C Pseudomonas spp.</c:v>
                </c:pt>
              </c:strCache>
            </c:strRef>
          </c:tx>
          <c:errBars>
            <c:errBarType val="both"/>
            <c:errValType val="cust"/>
            <c:plus>
              <c:numRef>
                <c:f>'Foglio2 (2)'!$F$26:$F$31</c:f>
                <c:numCache>
                  <c:formatCode>General</c:formatCode>
                  <c:ptCount val="6"/>
                  <c:pt idx="0">
                    <c:v>8.4852813742287328E-2</c:v>
                  </c:pt>
                  <c:pt idx="1">
                    <c:v>7.0710678118654502E-2</c:v>
                  </c:pt>
                  <c:pt idx="2">
                    <c:v>0.30405591591023901</c:v>
                  </c:pt>
                  <c:pt idx="3">
                    <c:v>0.34648232278141738</c:v>
                  </c:pt>
                  <c:pt idx="4">
                    <c:v>0.16263455967289664</c:v>
                  </c:pt>
                  <c:pt idx="5">
                    <c:v>0.10606601717806789</c:v>
                  </c:pt>
                </c:numCache>
              </c:numRef>
            </c:plus>
            <c:minus>
              <c:numRef>
                <c:f>'Foglio2 (2)'!$F$26:$F$31</c:f>
                <c:numCache>
                  <c:formatCode>General</c:formatCode>
                  <c:ptCount val="6"/>
                  <c:pt idx="0">
                    <c:v>8.4852813742287328E-2</c:v>
                  </c:pt>
                  <c:pt idx="1">
                    <c:v>7.0710678118654502E-2</c:v>
                  </c:pt>
                  <c:pt idx="2">
                    <c:v>0.30405591591023901</c:v>
                  </c:pt>
                  <c:pt idx="3">
                    <c:v>0.34648232278141738</c:v>
                  </c:pt>
                  <c:pt idx="4">
                    <c:v>0.16263455967289664</c:v>
                  </c:pt>
                  <c:pt idx="5">
                    <c:v>0.10606601717806789</c:v>
                  </c:pt>
                </c:numCache>
              </c:numRef>
            </c:minus>
          </c:errBars>
          <c:cat>
            <c:multiLvlStrRef>
              <c:f>'Foglio2 (2)'!$B$26:$C$31</c:f>
              <c:multiLvlStrCache>
                <c:ptCount val="6"/>
                <c:lvl>
                  <c:pt idx="0">
                    <c:v>0</c:v>
                  </c:pt>
                  <c:pt idx="1">
                    <c:v>3</c:v>
                  </c:pt>
                  <c:pt idx="2">
                    <c:v>7</c:v>
                  </c:pt>
                  <c:pt idx="3">
                    <c:v>0</c:v>
                  </c:pt>
                  <c:pt idx="4">
                    <c:v>3</c:v>
                  </c:pt>
                  <c:pt idx="5">
                    <c:v>7</c:v>
                  </c:pt>
                </c:lvl>
                <c:lvl>
                  <c:pt idx="0">
                    <c:v>0 ppm</c:v>
                  </c:pt>
                  <c:pt idx="3">
                    <c:v>0,5 ppm</c:v>
                  </c:pt>
                </c:lvl>
              </c:multiLvlStrCache>
            </c:multiLvlStrRef>
          </c:cat>
          <c:val>
            <c:numRef>
              <c:f>'Foglio2 (2)'!$D$26:$D$31</c:f>
              <c:numCache>
                <c:formatCode>General</c:formatCode>
                <c:ptCount val="6"/>
                <c:pt idx="0">
                  <c:v>5.78</c:v>
                </c:pt>
                <c:pt idx="1">
                  <c:v>6.23</c:v>
                </c:pt>
                <c:pt idx="2">
                  <c:v>8.5300000000000011</c:v>
                </c:pt>
                <c:pt idx="3">
                  <c:v>5.91</c:v>
                </c:pt>
                <c:pt idx="4">
                  <c:v>7.28</c:v>
                </c:pt>
                <c:pt idx="5">
                  <c:v>8.26</c:v>
                </c:pt>
              </c:numCache>
            </c:numRef>
          </c:val>
        </c:ser>
        <c:axId val="78123392"/>
        <c:axId val="78125312"/>
      </c:barChart>
      <c:catAx>
        <c:axId val="78123392"/>
        <c:scaling>
          <c:orientation val="minMax"/>
        </c:scaling>
        <c:axPos val="b"/>
        <c:title>
          <c:tx>
            <c:rich>
              <a:bodyPr/>
              <a:lstStyle/>
              <a:p>
                <a:pPr>
                  <a:defRPr/>
                </a:pPr>
                <a:r>
                  <a:rPr lang="it-IT">
                    <a:solidFill>
                      <a:schemeClr val="tx2">
                        <a:lumMod val="75000"/>
                      </a:schemeClr>
                    </a:solidFill>
                  </a:rPr>
                  <a:t>Time (days)</a:t>
                </a:r>
              </a:p>
            </c:rich>
          </c:tx>
          <c:layout/>
        </c:title>
        <c:tickLblPos val="nextTo"/>
        <c:crossAx val="78125312"/>
        <c:crosses val="autoZero"/>
        <c:auto val="1"/>
        <c:lblAlgn val="ctr"/>
        <c:lblOffset val="100"/>
      </c:catAx>
      <c:valAx>
        <c:axId val="78125312"/>
        <c:scaling>
          <c:orientation val="minMax"/>
        </c:scaling>
        <c:axPos val="l"/>
        <c:majorGridlines/>
        <c:title>
          <c:tx>
            <c:rich>
              <a:bodyPr rot="-5400000" vert="horz"/>
              <a:lstStyle/>
              <a:p>
                <a:pPr>
                  <a:defRPr>
                    <a:solidFill>
                      <a:schemeClr val="tx2">
                        <a:lumMod val="75000"/>
                      </a:schemeClr>
                    </a:solidFill>
                  </a:defRPr>
                </a:pPr>
                <a:r>
                  <a:rPr lang="it-IT">
                    <a:solidFill>
                      <a:schemeClr val="tx2">
                        <a:lumMod val="75000"/>
                      </a:schemeClr>
                    </a:solidFill>
                  </a:rPr>
                  <a:t>log cfu/g</a:t>
                </a:r>
              </a:p>
            </c:rich>
          </c:tx>
          <c:layout/>
        </c:title>
        <c:numFmt formatCode="General" sourceLinked="1"/>
        <c:tickLblPos val="nextTo"/>
        <c:crossAx val="78123392"/>
        <c:crosses val="autoZero"/>
        <c:crossBetween val="between"/>
      </c:valAx>
    </c:plotArea>
    <c:plotVisOnly val="1"/>
  </c:chart>
  <c:spPr>
    <a:noFill/>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style val="31"/>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'Foglio2 (2)'!$D$3:$D$4</c:f>
              <c:strCache>
                <c:ptCount val="1"/>
                <c:pt idx="0">
                  <c:v>total bacterial count </c:v>
                </c:pt>
              </c:strCache>
            </c:strRef>
          </c:tx>
          <c:errBars>
            <c:errBarType val="both"/>
            <c:errValType val="cust"/>
            <c:plus>
              <c:numRef>
                <c:f>'Foglio2 (2)'!$F$5:$F$10</c:f>
                <c:numCache>
                  <c:formatCode>General</c:formatCode>
                  <c:ptCount val="6"/>
                  <c:pt idx="0">
                    <c:v>0.40305086527633188</c:v>
                  </c:pt>
                  <c:pt idx="1">
                    <c:v>7.0710678118655376E-2</c:v>
                  </c:pt>
                  <c:pt idx="2">
                    <c:v>9.1923881554231021E-2</c:v>
                  </c:pt>
                  <c:pt idx="3">
                    <c:v>8.4852813742328698E-2</c:v>
                  </c:pt>
                  <c:pt idx="4">
                    <c:v>1.4142135623731285E-2</c:v>
                  </c:pt>
                  <c:pt idx="5">
                    <c:v>0.22627416997971367</c:v>
                  </c:pt>
                </c:numCache>
              </c:numRef>
            </c:plus>
            <c:minus>
              <c:numRef>
                <c:f>'Foglio2 (2)'!$F$5:$F$10</c:f>
                <c:numCache>
                  <c:formatCode>General</c:formatCode>
                  <c:ptCount val="6"/>
                  <c:pt idx="0">
                    <c:v>0.40305086527633188</c:v>
                  </c:pt>
                  <c:pt idx="1">
                    <c:v>7.0710678118655376E-2</c:v>
                  </c:pt>
                  <c:pt idx="2">
                    <c:v>9.1923881554231021E-2</c:v>
                  </c:pt>
                  <c:pt idx="3">
                    <c:v>8.4852813742328698E-2</c:v>
                  </c:pt>
                  <c:pt idx="4">
                    <c:v>1.4142135623731285E-2</c:v>
                  </c:pt>
                  <c:pt idx="5">
                    <c:v>0.22627416997971367</c:v>
                  </c:pt>
                </c:numCache>
              </c:numRef>
            </c:minus>
          </c:errBars>
          <c:cat>
            <c:multiLvlStrRef>
              <c:f>'Foglio2 (2)'!$B$5:$C$10</c:f>
              <c:multiLvlStrCache>
                <c:ptCount val="6"/>
                <c:lvl>
                  <c:pt idx="0">
                    <c:v>0</c:v>
                  </c:pt>
                  <c:pt idx="1">
                    <c:v>3</c:v>
                  </c:pt>
                  <c:pt idx="2">
                    <c:v>7</c:v>
                  </c:pt>
                  <c:pt idx="3">
                    <c:v>0</c:v>
                  </c:pt>
                  <c:pt idx="4">
                    <c:v>3</c:v>
                  </c:pt>
                  <c:pt idx="5">
                    <c:v>7</c:v>
                  </c:pt>
                </c:lvl>
                <c:lvl>
                  <c:pt idx="0">
                    <c:v>0 ppm</c:v>
                  </c:pt>
                  <c:pt idx="3">
                    <c:v>0,5 ppm</c:v>
                  </c:pt>
                </c:lvl>
              </c:multiLvlStrCache>
            </c:multiLvlStrRef>
          </c:cat>
          <c:val>
            <c:numRef>
              <c:f>'Foglio2 (2)'!$D$5:$D$10</c:f>
              <c:numCache>
                <c:formatCode>General</c:formatCode>
                <c:ptCount val="6"/>
                <c:pt idx="0">
                  <c:v>5.6899999999999995</c:v>
                </c:pt>
                <c:pt idx="1">
                  <c:v>6.98</c:v>
                </c:pt>
                <c:pt idx="2">
                  <c:v>7.73</c:v>
                </c:pt>
                <c:pt idx="3">
                  <c:v>5.6199999999999966</c:v>
                </c:pt>
                <c:pt idx="4">
                  <c:v>7.1199999999999966</c:v>
                </c:pt>
                <c:pt idx="5">
                  <c:v>7.87</c:v>
                </c:pt>
              </c:numCache>
            </c:numRef>
          </c:val>
        </c:ser>
        <c:axId val="78159232"/>
        <c:axId val="77673984"/>
      </c:barChart>
      <c:catAx>
        <c:axId val="78159232"/>
        <c:scaling>
          <c:orientation val="minMax"/>
        </c:scaling>
        <c:axPos val="b"/>
        <c:title>
          <c:tx>
            <c:rich>
              <a:bodyPr/>
              <a:lstStyle/>
              <a:p>
                <a:pPr>
                  <a:defRPr>
                    <a:solidFill>
                      <a:schemeClr val="tx2">
                        <a:lumMod val="75000"/>
                      </a:schemeClr>
                    </a:solidFill>
                  </a:defRPr>
                </a:pPr>
                <a:r>
                  <a:rPr lang="it-IT">
                    <a:solidFill>
                      <a:schemeClr val="tx2">
                        <a:lumMod val="75000"/>
                      </a:schemeClr>
                    </a:solidFill>
                  </a:rPr>
                  <a:t>time (days)</a:t>
                </a:r>
              </a:p>
            </c:rich>
          </c:tx>
          <c:layout/>
        </c:title>
        <c:tickLblPos val="nextTo"/>
        <c:crossAx val="77673984"/>
        <c:crosses val="autoZero"/>
        <c:auto val="1"/>
        <c:lblAlgn val="ctr"/>
        <c:lblOffset val="100"/>
      </c:catAx>
      <c:valAx>
        <c:axId val="77673984"/>
        <c:scaling>
          <c:orientation val="minMax"/>
        </c:scaling>
        <c:axPos val="l"/>
        <c:majorGridlines/>
        <c:title>
          <c:tx>
            <c:rich>
              <a:bodyPr rot="-5400000" vert="horz"/>
              <a:lstStyle/>
              <a:p>
                <a:pPr>
                  <a:defRPr>
                    <a:solidFill>
                      <a:schemeClr val="tx2">
                        <a:lumMod val="75000"/>
                      </a:schemeClr>
                    </a:solidFill>
                  </a:defRPr>
                </a:pPr>
                <a:r>
                  <a:rPr lang="it-IT">
                    <a:solidFill>
                      <a:schemeClr val="tx2">
                        <a:lumMod val="75000"/>
                      </a:schemeClr>
                    </a:solidFill>
                  </a:rPr>
                  <a:t>log cfu/g</a:t>
                </a:r>
              </a:p>
            </c:rich>
          </c:tx>
          <c:layout/>
        </c:title>
        <c:numFmt formatCode="General" sourceLinked="1"/>
        <c:tickLblPos val="nextTo"/>
        <c:crossAx val="78159232"/>
        <c:crosses val="autoZero"/>
        <c:crossBetween val="between"/>
      </c:valAx>
    </c:plotArea>
    <c:plotVisOnly val="1"/>
  </c:chart>
  <c:spPr>
    <a:noFill/>
    <a:ln>
      <a:no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style val="32"/>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'Foglio2 (2)'!$D$36:$D$37</c:f>
              <c:strCache>
                <c:ptCount val="1"/>
                <c:pt idx="0">
                  <c:v>10°C Pseudomonas spp.</c:v>
                </c:pt>
              </c:strCache>
            </c:strRef>
          </c:tx>
          <c:errBars>
            <c:errBarType val="both"/>
            <c:errValType val="cust"/>
            <c:plus>
              <c:numRef>
                <c:f>'Foglio2 (2)'!$F$38:$F$43</c:f>
                <c:numCache>
                  <c:formatCode>General</c:formatCode>
                  <c:ptCount val="6"/>
                  <c:pt idx="0">
                    <c:v>0.29698484809833886</c:v>
                  </c:pt>
                  <c:pt idx="1">
                    <c:v>0.14142135623729604</c:v>
                  </c:pt>
                  <c:pt idx="2">
                    <c:v>0.19091883092033676</c:v>
                  </c:pt>
                  <c:pt idx="3">
                    <c:v>2.8284271247461936E-2</c:v>
                  </c:pt>
                  <c:pt idx="4">
                    <c:v>0.12727922061356967</c:v>
                  </c:pt>
                  <c:pt idx="5">
                    <c:v>0.41012193308819611</c:v>
                  </c:pt>
                </c:numCache>
              </c:numRef>
            </c:plus>
            <c:minus>
              <c:numRef>
                <c:f>'Foglio2 (2)'!$F$38:$F$43</c:f>
                <c:numCache>
                  <c:formatCode>General</c:formatCode>
                  <c:ptCount val="6"/>
                  <c:pt idx="0">
                    <c:v>0.29698484809833886</c:v>
                  </c:pt>
                  <c:pt idx="1">
                    <c:v>0.14142135623729604</c:v>
                  </c:pt>
                  <c:pt idx="2">
                    <c:v>0.19091883092033676</c:v>
                  </c:pt>
                  <c:pt idx="3">
                    <c:v>2.8284271247461936E-2</c:v>
                  </c:pt>
                  <c:pt idx="4">
                    <c:v>0.12727922061356967</c:v>
                  </c:pt>
                  <c:pt idx="5">
                    <c:v>0.41012193308819611</c:v>
                  </c:pt>
                </c:numCache>
              </c:numRef>
            </c:minus>
          </c:errBars>
          <c:cat>
            <c:multiLvlStrRef>
              <c:f>'Foglio2 (2)'!$B$38:$C$43</c:f>
              <c:multiLvlStrCache>
                <c:ptCount val="6"/>
                <c:lvl>
                  <c:pt idx="0">
                    <c:v>0</c:v>
                  </c:pt>
                  <c:pt idx="1">
                    <c:v>3</c:v>
                  </c:pt>
                  <c:pt idx="2">
                    <c:v>7</c:v>
                  </c:pt>
                  <c:pt idx="3">
                    <c:v>0</c:v>
                  </c:pt>
                  <c:pt idx="4">
                    <c:v>3</c:v>
                  </c:pt>
                  <c:pt idx="5">
                    <c:v>7</c:v>
                  </c:pt>
                </c:lvl>
                <c:lvl>
                  <c:pt idx="3">
                    <c:v>0,5 ppm</c:v>
                  </c:pt>
                </c:lvl>
              </c:multiLvlStrCache>
            </c:multiLvlStrRef>
          </c:cat>
          <c:val>
            <c:numRef>
              <c:f>'Foglio2 (2)'!$D$38:$D$43</c:f>
              <c:numCache>
                <c:formatCode>General</c:formatCode>
                <c:ptCount val="6"/>
                <c:pt idx="0">
                  <c:v>5.2700000000000014</c:v>
                </c:pt>
                <c:pt idx="1">
                  <c:v>6.08</c:v>
                </c:pt>
                <c:pt idx="2">
                  <c:v>6.75</c:v>
                </c:pt>
                <c:pt idx="3">
                  <c:v>5.29</c:v>
                </c:pt>
                <c:pt idx="4">
                  <c:v>6.94</c:v>
                </c:pt>
                <c:pt idx="5">
                  <c:v>7.51</c:v>
                </c:pt>
              </c:numCache>
            </c:numRef>
          </c:val>
        </c:ser>
        <c:axId val="77722752"/>
        <c:axId val="77724672"/>
      </c:barChart>
      <c:catAx>
        <c:axId val="77722752"/>
        <c:scaling>
          <c:orientation val="minMax"/>
        </c:scaling>
        <c:axPos val="b"/>
        <c:title>
          <c:tx>
            <c:rich>
              <a:bodyPr/>
              <a:lstStyle/>
              <a:p>
                <a:pPr>
                  <a:defRPr>
                    <a:solidFill>
                      <a:schemeClr val="tx2">
                        <a:lumMod val="75000"/>
                      </a:schemeClr>
                    </a:solidFill>
                  </a:defRPr>
                </a:pPr>
                <a:r>
                  <a:rPr lang="it-IT">
                    <a:solidFill>
                      <a:schemeClr val="tx2">
                        <a:lumMod val="75000"/>
                      </a:schemeClr>
                    </a:solidFill>
                  </a:rPr>
                  <a:t>Time (days)</a:t>
                </a:r>
              </a:p>
            </c:rich>
          </c:tx>
          <c:layout/>
        </c:title>
        <c:tickLblPos val="nextTo"/>
        <c:crossAx val="77724672"/>
        <c:crosses val="autoZero"/>
        <c:auto val="1"/>
        <c:lblAlgn val="ctr"/>
        <c:lblOffset val="100"/>
      </c:catAx>
      <c:valAx>
        <c:axId val="77724672"/>
        <c:scaling>
          <c:orientation val="minMax"/>
        </c:scaling>
        <c:axPos val="l"/>
        <c:majorGridlines/>
        <c:title>
          <c:tx>
            <c:rich>
              <a:bodyPr rot="-5400000" vert="horz"/>
              <a:lstStyle/>
              <a:p>
                <a:pPr>
                  <a:defRPr>
                    <a:solidFill>
                      <a:schemeClr val="tx2">
                        <a:lumMod val="75000"/>
                      </a:schemeClr>
                    </a:solidFill>
                  </a:defRPr>
                </a:pPr>
                <a:r>
                  <a:rPr lang="it-IT">
                    <a:solidFill>
                      <a:schemeClr val="tx2">
                        <a:lumMod val="75000"/>
                      </a:schemeClr>
                    </a:solidFill>
                  </a:rPr>
                  <a:t>log cfu/g</a:t>
                </a:r>
              </a:p>
            </c:rich>
          </c:tx>
          <c:layout/>
        </c:title>
        <c:numFmt formatCode="General" sourceLinked="1"/>
        <c:tickLblPos val="nextTo"/>
        <c:crossAx val="77722752"/>
        <c:crosses val="autoZero"/>
        <c:crossBetween val="between"/>
      </c:valAx>
      <c:spPr>
        <a:noFill/>
        <a:ln>
          <a:noFill/>
        </a:ln>
      </c:spPr>
    </c:plotArea>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0.13405797101449279"/>
          <c:y val="3.873239436619718E-2"/>
          <c:w val="0.86594202898550765"/>
          <c:h val="0.78873239436619713"/>
        </c:manualLayout>
      </c:layout>
      <c:barChart>
        <c:barDir val="col"/>
        <c:grouping val="clustered"/>
        <c:ser>
          <c:idx val="0"/>
          <c:order val="0"/>
          <c:tx>
            <c:strRef>
              <c:f>Foglio1!$B$186</c:f>
              <c:strCache>
                <c:ptCount val="1"/>
                <c:pt idx="0">
                  <c:v>Anthocyanins</c:v>
                </c:pt>
              </c:strCache>
            </c:strRef>
          </c:tx>
          <c:spPr>
            <a:solidFill>
              <a:srgbClr val="0033CC"/>
            </a:solidFill>
            <a:ln w="17638">
              <a:solidFill>
                <a:srgbClr val="000000"/>
              </a:solidFill>
              <a:prstDash val="solid"/>
            </a:ln>
          </c:spPr>
          <c:errBars>
            <c:errBarType val="both"/>
            <c:errValType val="cust"/>
            <c:plus>
              <c:numRef>
                <c:f>Foglio1!$D$187:$D$197</c:f>
                <c:numCache>
                  <c:formatCode>General</c:formatCode>
                  <c:ptCount val="11"/>
                  <c:pt idx="0">
                    <c:v>580</c:v>
                  </c:pt>
                  <c:pt idx="1">
                    <c:v>410</c:v>
                  </c:pt>
                  <c:pt idx="2">
                    <c:v>300</c:v>
                  </c:pt>
                  <c:pt idx="4">
                    <c:v>952</c:v>
                  </c:pt>
                  <c:pt idx="5">
                    <c:v>621</c:v>
                  </c:pt>
                  <c:pt idx="6">
                    <c:v>514</c:v>
                  </c:pt>
                  <c:pt idx="8">
                    <c:v>400</c:v>
                  </c:pt>
                  <c:pt idx="9">
                    <c:v>370</c:v>
                  </c:pt>
                  <c:pt idx="10">
                    <c:v>254</c:v>
                  </c:pt>
                </c:numCache>
              </c:numRef>
            </c:plus>
            <c:minus>
              <c:numRef>
                <c:f>Foglio1!$D$187:$D$197</c:f>
                <c:numCache>
                  <c:formatCode>General</c:formatCode>
                  <c:ptCount val="11"/>
                  <c:pt idx="0">
                    <c:v>580</c:v>
                  </c:pt>
                  <c:pt idx="1">
                    <c:v>410</c:v>
                  </c:pt>
                  <c:pt idx="2">
                    <c:v>300</c:v>
                  </c:pt>
                  <c:pt idx="4">
                    <c:v>952</c:v>
                  </c:pt>
                  <c:pt idx="5">
                    <c:v>621</c:v>
                  </c:pt>
                  <c:pt idx="6">
                    <c:v>514</c:v>
                  </c:pt>
                  <c:pt idx="8">
                    <c:v>400</c:v>
                  </c:pt>
                  <c:pt idx="9">
                    <c:v>370</c:v>
                  </c:pt>
                  <c:pt idx="10">
                    <c:v>254</c:v>
                  </c:pt>
                </c:numCache>
              </c:numRef>
            </c:minus>
            <c:spPr>
              <a:ln w="17638">
                <a:solidFill>
                  <a:srgbClr val="000000"/>
                </a:solidFill>
                <a:prstDash val="solid"/>
              </a:ln>
            </c:spPr>
          </c:errBars>
          <c:cat>
            <c:strRef>
              <c:f>Foglio1!$A$187:$A$197</c:f>
              <c:strCache>
                <c:ptCount val="11"/>
                <c:pt idx="0">
                  <c:v>   RB    No O3</c:v>
                </c:pt>
                <c:pt idx="1">
                  <c:v>   RB    O3 pulse</c:v>
                </c:pt>
                <c:pt idx="2">
                  <c:v>   RB    O3 </c:v>
                </c:pt>
                <c:pt idx="4">
                  <c:v>   SB    No O3</c:v>
                </c:pt>
                <c:pt idx="5">
                  <c:v>   SB    O3 pulse</c:v>
                </c:pt>
                <c:pt idx="6">
                  <c:v>   SB    O3</c:v>
                </c:pt>
                <c:pt idx="8">
                  <c:v>   BB    No O3</c:v>
                </c:pt>
                <c:pt idx="9">
                  <c:v>   BB    O3 pulse</c:v>
                </c:pt>
                <c:pt idx="10">
                  <c:v>   BB    O3</c:v>
                </c:pt>
              </c:strCache>
            </c:strRef>
          </c:cat>
          <c:val>
            <c:numRef>
              <c:f>Foglio1!$B$187:$B$197</c:f>
              <c:numCache>
                <c:formatCode>General</c:formatCode>
                <c:ptCount val="11"/>
                <c:pt idx="0">
                  <c:v>6372</c:v>
                </c:pt>
                <c:pt idx="1">
                  <c:v>4120</c:v>
                </c:pt>
                <c:pt idx="2">
                  <c:v>3880</c:v>
                </c:pt>
                <c:pt idx="4">
                  <c:v>10215</c:v>
                </c:pt>
                <c:pt idx="5">
                  <c:v>6359</c:v>
                </c:pt>
                <c:pt idx="6">
                  <c:v>6251</c:v>
                </c:pt>
                <c:pt idx="8">
                  <c:v>4533</c:v>
                </c:pt>
                <c:pt idx="9">
                  <c:v>3820</c:v>
                </c:pt>
                <c:pt idx="10">
                  <c:v>3320</c:v>
                </c:pt>
              </c:numCache>
            </c:numRef>
          </c:val>
        </c:ser>
        <c:ser>
          <c:idx val="1"/>
          <c:order val="1"/>
          <c:tx>
            <c:strRef>
              <c:f>Foglio1!$C$186</c:f>
              <c:strCache>
                <c:ptCount val="1"/>
                <c:pt idx="0">
                  <c:v>Flavonols</c:v>
                </c:pt>
              </c:strCache>
            </c:strRef>
          </c:tx>
          <c:spPr>
            <a:solidFill>
              <a:srgbClr val="FF6600"/>
            </a:solidFill>
            <a:ln w="17638">
              <a:solidFill>
                <a:srgbClr val="000000"/>
              </a:solidFill>
              <a:prstDash val="solid"/>
            </a:ln>
          </c:spPr>
          <c:errBars>
            <c:errBarType val="both"/>
            <c:errValType val="cust"/>
            <c:plus>
              <c:numRef>
                <c:f>Foglio1!$E$187:$E$197</c:f>
                <c:numCache>
                  <c:formatCode>General</c:formatCode>
                  <c:ptCount val="11"/>
                  <c:pt idx="0">
                    <c:v>42</c:v>
                  </c:pt>
                  <c:pt idx="1">
                    <c:v>41</c:v>
                  </c:pt>
                  <c:pt idx="2">
                    <c:v>34</c:v>
                  </c:pt>
                  <c:pt idx="4">
                    <c:v>28</c:v>
                  </c:pt>
                  <c:pt idx="5">
                    <c:v>21</c:v>
                  </c:pt>
                  <c:pt idx="6">
                    <c:v>16</c:v>
                  </c:pt>
                  <c:pt idx="8">
                    <c:v>600</c:v>
                  </c:pt>
                  <c:pt idx="9">
                    <c:v>439</c:v>
                  </c:pt>
                  <c:pt idx="10">
                    <c:v>400</c:v>
                  </c:pt>
                </c:numCache>
              </c:numRef>
            </c:plus>
            <c:minus>
              <c:numRef>
                <c:f>Foglio1!$E$187:$E$197</c:f>
                <c:numCache>
                  <c:formatCode>General</c:formatCode>
                  <c:ptCount val="11"/>
                  <c:pt idx="0">
                    <c:v>42</c:v>
                  </c:pt>
                  <c:pt idx="1">
                    <c:v>41</c:v>
                  </c:pt>
                  <c:pt idx="2">
                    <c:v>34</c:v>
                  </c:pt>
                  <c:pt idx="4">
                    <c:v>28</c:v>
                  </c:pt>
                  <c:pt idx="5">
                    <c:v>21</c:v>
                  </c:pt>
                  <c:pt idx="6">
                    <c:v>16</c:v>
                  </c:pt>
                  <c:pt idx="8">
                    <c:v>600</c:v>
                  </c:pt>
                  <c:pt idx="9">
                    <c:v>439</c:v>
                  </c:pt>
                  <c:pt idx="10">
                    <c:v>400</c:v>
                  </c:pt>
                </c:numCache>
              </c:numRef>
            </c:minus>
            <c:spPr>
              <a:ln w="17638">
                <a:solidFill>
                  <a:srgbClr val="000000"/>
                </a:solidFill>
                <a:prstDash val="solid"/>
              </a:ln>
            </c:spPr>
          </c:errBars>
          <c:cat>
            <c:strRef>
              <c:f>Foglio1!$A$187:$A$197</c:f>
              <c:strCache>
                <c:ptCount val="11"/>
                <c:pt idx="0">
                  <c:v>   RB    No O3</c:v>
                </c:pt>
                <c:pt idx="1">
                  <c:v>   RB    O3 pulse</c:v>
                </c:pt>
                <c:pt idx="2">
                  <c:v>   RB    O3 </c:v>
                </c:pt>
                <c:pt idx="4">
                  <c:v>   SB    No O3</c:v>
                </c:pt>
                <c:pt idx="5">
                  <c:v>   SB    O3 pulse</c:v>
                </c:pt>
                <c:pt idx="6">
                  <c:v>   SB    O3</c:v>
                </c:pt>
                <c:pt idx="8">
                  <c:v>   BB    No O3</c:v>
                </c:pt>
                <c:pt idx="9">
                  <c:v>   BB    O3 pulse</c:v>
                </c:pt>
                <c:pt idx="10">
                  <c:v>   BB    O3</c:v>
                </c:pt>
              </c:strCache>
            </c:strRef>
          </c:cat>
          <c:val>
            <c:numRef>
              <c:f>Foglio1!$C$187:$C$197</c:f>
              <c:numCache>
                <c:formatCode>General</c:formatCode>
                <c:ptCount val="11"/>
                <c:pt idx="0">
                  <c:v>465</c:v>
                </c:pt>
                <c:pt idx="1">
                  <c:v>412</c:v>
                </c:pt>
                <c:pt idx="2">
                  <c:v>398</c:v>
                </c:pt>
                <c:pt idx="4">
                  <c:v>289</c:v>
                </c:pt>
                <c:pt idx="5">
                  <c:v>205</c:v>
                </c:pt>
                <c:pt idx="6">
                  <c:v>191</c:v>
                </c:pt>
                <c:pt idx="8">
                  <c:v>6105</c:v>
                </c:pt>
                <c:pt idx="9">
                  <c:v>4526</c:v>
                </c:pt>
                <c:pt idx="10">
                  <c:v>4981</c:v>
                </c:pt>
              </c:numCache>
            </c:numRef>
          </c:val>
        </c:ser>
        <c:axId val="117887744"/>
        <c:axId val="117889280"/>
      </c:barChart>
      <c:catAx>
        <c:axId val="117887744"/>
        <c:scaling>
          <c:orientation val="minMax"/>
        </c:scaling>
        <c:axPos val="b"/>
        <c:numFmt formatCode="General" sourceLinked="1"/>
        <c:tickLblPos val="nextTo"/>
        <c:spPr>
          <a:ln w="4409">
            <a:solidFill>
              <a:srgbClr val="000000"/>
            </a:solidFill>
            <a:prstDash val="solid"/>
          </a:ln>
        </c:spPr>
        <c:txPr>
          <a:bodyPr rot="0" vert="horz"/>
          <a:lstStyle/>
          <a:p>
            <a:pPr>
              <a:defRPr sz="1300" b="1" i="0" u="none" strike="noStrike" baseline="0">
                <a:solidFill>
                  <a:srgbClr val="000000"/>
                </a:solidFill>
                <a:latin typeface="Arial Narrow"/>
                <a:ea typeface="Arial Narrow"/>
                <a:cs typeface="Arial Narrow"/>
              </a:defRPr>
            </a:pPr>
            <a:endParaRPr lang="it-IT"/>
          </a:p>
        </c:txPr>
        <c:crossAx val="117889280"/>
        <c:crosses val="autoZero"/>
        <c:auto val="1"/>
        <c:lblAlgn val="ctr"/>
        <c:lblOffset val="100"/>
        <c:tickLblSkip val="1"/>
        <c:tickMarkSkip val="1"/>
      </c:catAx>
      <c:valAx>
        <c:axId val="117889280"/>
        <c:scaling>
          <c:orientation val="minMax"/>
        </c:scaling>
        <c:axPos val="l"/>
        <c:title>
          <c:tx>
            <c:rich>
              <a:bodyPr/>
              <a:lstStyle/>
              <a:p>
                <a:pPr>
                  <a:defRPr sz="1600" b="1" i="0" u="none" strike="noStrike" baseline="0">
                    <a:solidFill>
                      <a:srgbClr val="000000"/>
                    </a:solidFill>
                    <a:latin typeface="Arial"/>
                    <a:ea typeface="Arial"/>
                    <a:cs typeface="Arial"/>
                  </a:defRPr>
                </a:pPr>
                <a:r>
                  <a:rPr lang="it-IT" sz="1600"/>
                  <a:t>µg/g dry weight</a:t>
                </a:r>
              </a:p>
            </c:rich>
          </c:tx>
          <c:layout>
            <c:manualLayout>
              <c:xMode val="edge"/>
              <c:yMode val="edge"/>
              <c:x val="7.0118233849491536E-3"/>
              <c:y val="0.19746352624763003"/>
            </c:manualLayout>
          </c:layout>
          <c:spPr>
            <a:noFill/>
            <a:ln w="35276">
              <a:noFill/>
            </a:ln>
          </c:spPr>
        </c:title>
        <c:numFmt formatCode="General" sourceLinked="1"/>
        <c:tickLblPos val="nextTo"/>
        <c:spPr>
          <a:ln w="4409">
            <a:solidFill>
              <a:srgbClr val="000000"/>
            </a:solidFill>
            <a:prstDash val="solid"/>
          </a:ln>
        </c:spPr>
        <c:txPr>
          <a:bodyPr rot="0" vert="horz"/>
          <a:lstStyle/>
          <a:p>
            <a:pPr>
              <a:defRPr sz="1111" b="0" i="0" u="none" strike="noStrike" baseline="0">
                <a:solidFill>
                  <a:srgbClr val="000000"/>
                </a:solidFill>
                <a:latin typeface="Arial"/>
                <a:ea typeface="Arial"/>
                <a:cs typeface="Arial"/>
              </a:defRPr>
            </a:pPr>
            <a:endParaRPr lang="it-IT"/>
          </a:p>
        </c:txPr>
        <c:crossAx val="117887744"/>
        <c:crosses val="autoZero"/>
        <c:crossBetween val="between"/>
      </c:valAx>
      <c:spPr>
        <a:noFill/>
        <a:ln w="35276">
          <a:noFill/>
        </a:ln>
      </c:spPr>
    </c:plotArea>
    <c:legend>
      <c:legendPos val="r"/>
      <c:layout>
        <c:manualLayout>
          <c:xMode val="edge"/>
          <c:yMode val="edge"/>
          <c:x val="0.72228386831588465"/>
          <c:y val="1.8524920051439533E-2"/>
          <c:w val="0.26129423324613787"/>
          <c:h val="0.15845070422535221"/>
        </c:manualLayout>
      </c:layout>
      <c:spPr>
        <a:noFill/>
        <a:ln w="35276">
          <a:noFill/>
        </a:ln>
      </c:spPr>
      <c:txPr>
        <a:bodyPr/>
        <a:lstStyle/>
        <a:p>
          <a:pPr>
            <a:defRPr sz="1600" b="1" i="0" u="none" strike="noStrike" baseline="0">
              <a:solidFill>
                <a:srgbClr val="000000"/>
              </a:solidFill>
              <a:latin typeface="Arial"/>
              <a:ea typeface="Arial"/>
              <a:cs typeface="Arial"/>
            </a:defRPr>
          </a:pPr>
          <a:endParaRPr lang="it-IT"/>
        </a:p>
      </c:txPr>
    </c:legend>
    <c:plotVisOnly val="1"/>
    <c:dispBlanksAs val="gap"/>
  </c:chart>
  <c:spPr>
    <a:noFill/>
    <a:ln>
      <a:noFill/>
    </a:ln>
  </c:spPr>
  <c:txPr>
    <a:bodyPr/>
    <a:lstStyle/>
    <a:p>
      <a:pPr>
        <a:defRPr sz="1424" b="0" i="0" u="none" strike="noStrike" baseline="0">
          <a:solidFill>
            <a:srgbClr val="000000"/>
          </a:solidFill>
          <a:latin typeface="Arial"/>
          <a:ea typeface="Arial"/>
          <a:cs typeface="Arial"/>
        </a:defRPr>
      </a:pPr>
      <a:endParaRPr lang="it-IT"/>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2B20695-B652-443A-80CB-BCE94F621846}" type="datetimeFigureOut">
              <a:rPr lang="it-IT" smtClean="0"/>
              <a:pPr/>
              <a:t>29/09/2014</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DEFA341-3A48-478B-8A54-CD3B6E1F9A85}"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err="1" smtClean="0"/>
              <a:t>Dear</a:t>
            </a:r>
            <a:r>
              <a:rPr lang="it-IT" b="1" dirty="0" smtClean="0"/>
              <a:t> </a:t>
            </a:r>
            <a:r>
              <a:rPr lang="it-IT" b="1" dirty="0" err="1" smtClean="0"/>
              <a:t>Chairman</a:t>
            </a:r>
            <a:r>
              <a:rPr lang="it-IT"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it-IT" b="1" dirty="0" err="1" smtClean="0"/>
              <a:t>Firstlt</a:t>
            </a:r>
            <a:r>
              <a:rPr lang="it-IT" b="1" dirty="0" smtClean="0"/>
              <a:t> I </a:t>
            </a:r>
            <a:r>
              <a:rPr lang="it-IT" b="1" dirty="0" err="1" smtClean="0"/>
              <a:t>thank</a:t>
            </a:r>
            <a:r>
              <a:rPr lang="it-IT" b="1" baseline="0" dirty="0" smtClean="0"/>
              <a:t> </a:t>
            </a:r>
            <a:r>
              <a:rPr lang="it-IT" b="1" baseline="0" dirty="0" err="1" smtClean="0"/>
              <a:t>you</a:t>
            </a:r>
            <a:r>
              <a:rPr lang="it-IT" b="1" baseline="0" dirty="0" smtClean="0"/>
              <a:t> </a:t>
            </a:r>
            <a:r>
              <a:rPr lang="it-IT" b="1" baseline="0" dirty="0" err="1" smtClean="0"/>
              <a:t>for</a:t>
            </a:r>
            <a:r>
              <a:rPr lang="it-IT" b="1" baseline="0" dirty="0" smtClean="0"/>
              <a:t> </a:t>
            </a:r>
            <a:r>
              <a:rPr lang="it-IT" b="1" baseline="0" dirty="0" err="1" smtClean="0"/>
              <a:t>inviting</a:t>
            </a:r>
            <a:r>
              <a:rPr lang="it-IT" b="1" baseline="0" dirty="0" smtClean="0"/>
              <a:t> </a:t>
            </a:r>
            <a:r>
              <a:rPr lang="it-IT" b="1" baseline="0" dirty="0" smtClean="0"/>
              <a:t>me </a:t>
            </a:r>
            <a:r>
              <a:rPr lang="it-IT" b="1" baseline="0" dirty="0" err="1" smtClean="0"/>
              <a:t>to</a:t>
            </a:r>
            <a:r>
              <a:rPr lang="it-IT" b="1" baseline="0" dirty="0" smtClean="0"/>
              <a:t> </a:t>
            </a:r>
            <a:r>
              <a:rPr lang="it-IT" b="1" baseline="0" dirty="0" err="1" smtClean="0"/>
              <a:t>speack</a:t>
            </a:r>
            <a:r>
              <a:rPr lang="it-IT" b="1" baseline="0" dirty="0" smtClean="0"/>
              <a:t> </a:t>
            </a:r>
            <a:r>
              <a:rPr lang="it-IT" b="1" baseline="0" dirty="0" err="1" smtClean="0"/>
              <a:t>about</a:t>
            </a:r>
            <a:r>
              <a:rPr lang="it-IT" b="1" baseline="0" dirty="0" smtClean="0"/>
              <a:t> </a:t>
            </a:r>
            <a:r>
              <a:rPr lang="it-IT" b="1" baseline="0" dirty="0" err="1" smtClean="0"/>
              <a:t>our</a:t>
            </a:r>
            <a:r>
              <a:rPr lang="it-IT" b="1" baseline="0" dirty="0" smtClean="0"/>
              <a:t> </a:t>
            </a:r>
            <a:r>
              <a:rPr lang="it-IT" b="1" baseline="0" dirty="0" err="1" smtClean="0"/>
              <a:t>results</a:t>
            </a:r>
            <a:r>
              <a:rPr lang="it-IT" b="1" baseline="0" dirty="0" smtClean="0"/>
              <a:t> </a:t>
            </a:r>
            <a:r>
              <a:rPr lang="it-IT" b="1" baseline="0" dirty="0" err="1" smtClean="0"/>
              <a:t>of</a:t>
            </a:r>
            <a:r>
              <a:rPr lang="it-IT" b="1" baseline="0" dirty="0" smtClean="0"/>
              <a:t>: </a:t>
            </a:r>
            <a:r>
              <a:rPr lang="it-IT" b="1" baseline="0" dirty="0" err="1" smtClean="0"/>
              <a:t>Antimicrobial</a:t>
            </a:r>
            <a:r>
              <a:rPr lang="it-IT" b="1" baseline="0" dirty="0" smtClean="0"/>
              <a:t> </a:t>
            </a:r>
            <a:r>
              <a:rPr lang="it-IT" b="1" baseline="0" dirty="0" err="1" smtClean="0"/>
              <a:t>efficacy</a:t>
            </a:r>
            <a:r>
              <a:rPr lang="it-IT" b="1" baseline="0" dirty="0" smtClean="0"/>
              <a:t> </a:t>
            </a:r>
            <a:r>
              <a:rPr lang="it-IT" b="1" baseline="0" dirty="0" err="1" smtClean="0"/>
              <a:t>gaseous</a:t>
            </a:r>
            <a:r>
              <a:rPr lang="it-IT" b="1" baseline="0" dirty="0" smtClean="0"/>
              <a:t> </a:t>
            </a:r>
            <a:r>
              <a:rPr lang="it-IT" b="1" baseline="0" dirty="0" err="1" smtClean="0"/>
              <a:t>ozone</a:t>
            </a:r>
            <a:r>
              <a:rPr lang="it-IT" b="1" baseline="0" dirty="0" smtClean="0"/>
              <a:t> on </a:t>
            </a:r>
            <a:r>
              <a:rPr lang="it-IT" b="1" baseline="0" dirty="0" err="1" smtClean="0"/>
              <a:t>berries</a:t>
            </a:r>
            <a:r>
              <a:rPr lang="it-IT" b="1" baseline="0" dirty="0" smtClean="0"/>
              <a:t> and baby </a:t>
            </a:r>
            <a:r>
              <a:rPr lang="it-IT" b="1" baseline="0" dirty="0" err="1" smtClean="0"/>
              <a:t>leaf</a:t>
            </a:r>
            <a:r>
              <a:rPr lang="it-IT" b="1" baseline="0" dirty="0" smtClean="0"/>
              <a:t> </a:t>
            </a:r>
            <a:r>
              <a:rPr lang="it-IT" b="1" baseline="0" dirty="0" err="1" smtClean="0"/>
              <a:t>vegetables</a:t>
            </a:r>
            <a:endParaRPr lang="it-IT" b="1" baseline="0" dirty="0" smtClean="0"/>
          </a:p>
          <a:p>
            <a:endParaRPr lang="it-IT" b="1" dirty="0"/>
          </a:p>
        </p:txBody>
      </p:sp>
      <p:sp>
        <p:nvSpPr>
          <p:cNvPr id="4" name="Segnaposto numero diapositiva 3"/>
          <p:cNvSpPr>
            <a:spLocks noGrp="1"/>
          </p:cNvSpPr>
          <p:nvPr>
            <p:ph type="sldNum" sz="quarter" idx="10"/>
          </p:nvPr>
        </p:nvSpPr>
        <p:spPr/>
        <p:txBody>
          <a:bodyPr/>
          <a:lstStyle/>
          <a:p>
            <a:fld id="{8DEFA341-3A48-478B-8A54-CD3B6E1F9A85}"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b="1" dirty="0" err="1" smtClean="0"/>
              <a:t>Ozone</a:t>
            </a:r>
            <a:r>
              <a:rPr lang="it-IT" b="1" dirty="0" smtClean="0"/>
              <a:t> </a:t>
            </a:r>
            <a:r>
              <a:rPr lang="it-IT" b="1" dirty="0" smtClean="0"/>
              <a:t>treatment </a:t>
            </a:r>
            <a:r>
              <a:rPr lang="it-IT" b="1" dirty="0" err="1" smtClean="0"/>
              <a:t>produced</a:t>
            </a:r>
            <a:r>
              <a:rPr lang="it-IT" b="1" dirty="0" smtClean="0"/>
              <a:t> </a:t>
            </a:r>
            <a:r>
              <a:rPr lang="it-IT" b="1" dirty="0" err="1" smtClean="0"/>
              <a:t>different</a:t>
            </a:r>
            <a:r>
              <a:rPr lang="it-IT" b="1" dirty="0" smtClean="0"/>
              <a:t> </a:t>
            </a:r>
            <a:r>
              <a:rPr lang="it-IT" b="1" dirty="0" err="1" smtClean="0"/>
              <a:t>results</a:t>
            </a:r>
            <a:r>
              <a:rPr lang="it-IT" b="1" dirty="0" smtClean="0"/>
              <a:t> </a:t>
            </a:r>
            <a:r>
              <a:rPr lang="it-IT" b="1" dirty="0" err="1" smtClean="0"/>
              <a:t>depending</a:t>
            </a:r>
            <a:r>
              <a:rPr lang="it-IT" b="1" dirty="0" smtClean="0"/>
              <a:t> on </a:t>
            </a:r>
            <a:r>
              <a:rPr lang="it-IT" b="1" dirty="0" err="1" smtClean="0"/>
              <a:t>both</a:t>
            </a:r>
            <a:r>
              <a:rPr lang="it-IT" b="1" dirty="0" smtClean="0"/>
              <a:t> target </a:t>
            </a:r>
            <a:r>
              <a:rPr lang="it-IT" b="1" dirty="0" err="1" smtClean="0"/>
              <a:t>microorganism</a:t>
            </a:r>
            <a:r>
              <a:rPr lang="it-IT" b="1" dirty="0" smtClean="0"/>
              <a:t> and </a:t>
            </a:r>
            <a:r>
              <a:rPr lang="it-IT" b="1" dirty="0" err="1" smtClean="0"/>
              <a:t>ozoneated</a:t>
            </a:r>
            <a:r>
              <a:rPr lang="it-IT" b="1" dirty="0" smtClean="0"/>
              <a:t> </a:t>
            </a:r>
            <a:r>
              <a:rPr lang="it-IT" b="1" dirty="0" err="1" smtClean="0"/>
              <a:t>food</a:t>
            </a:r>
            <a:endParaRPr lang="it-IT" b="1" dirty="0" smtClean="0"/>
          </a:p>
          <a:p>
            <a:pPr algn="just"/>
            <a:endParaRPr lang="it-IT" b="1" dirty="0" smtClean="0"/>
          </a:p>
          <a:p>
            <a:pPr algn="just"/>
            <a:r>
              <a:rPr lang="it-IT" b="1" dirty="0" smtClean="0"/>
              <a:t>At 10 </a:t>
            </a:r>
            <a:r>
              <a:rPr lang="it-IT" b="1" baseline="0" dirty="0" smtClean="0"/>
              <a:t>total </a:t>
            </a:r>
            <a:r>
              <a:rPr lang="it-IT" b="1" baseline="0" dirty="0" err="1" smtClean="0"/>
              <a:t>microbial</a:t>
            </a:r>
            <a:r>
              <a:rPr lang="it-IT" b="1" baseline="0" dirty="0" smtClean="0"/>
              <a:t> </a:t>
            </a:r>
            <a:r>
              <a:rPr lang="it-IT" b="1" baseline="0" dirty="0" err="1" smtClean="0"/>
              <a:t>count</a:t>
            </a:r>
            <a:r>
              <a:rPr lang="it-IT" b="1" baseline="0" dirty="0" smtClean="0"/>
              <a:t> </a:t>
            </a:r>
            <a:r>
              <a:rPr lang="it-IT" b="1" baseline="0" dirty="0" err="1" smtClean="0"/>
              <a:t>increased</a:t>
            </a:r>
            <a:r>
              <a:rPr lang="it-IT" b="1" baseline="0" dirty="0" smtClean="0"/>
              <a:t> in 7 </a:t>
            </a:r>
            <a:r>
              <a:rPr lang="it-IT" b="1" baseline="0" dirty="0" err="1" smtClean="0"/>
              <a:t>days</a:t>
            </a:r>
            <a:r>
              <a:rPr lang="it-IT" b="1" baseline="0" dirty="0" smtClean="0"/>
              <a:t> </a:t>
            </a:r>
            <a:r>
              <a:rPr lang="it-IT" b="1" baseline="0" dirty="0" err="1" smtClean="0"/>
              <a:t>both</a:t>
            </a:r>
            <a:r>
              <a:rPr lang="it-IT" b="1" baseline="0" dirty="0" smtClean="0"/>
              <a:t> in treatment </a:t>
            </a:r>
            <a:r>
              <a:rPr lang="it-IT" b="1" baseline="0" dirty="0" err="1" smtClean="0"/>
              <a:t>with</a:t>
            </a:r>
            <a:r>
              <a:rPr lang="it-IT" b="1" baseline="0" dirty="0" smtClean="0"/>
              <a:t> 0.5 ppm </a:t>
            </a:r>
            <a:r>
              <a:rPr lang="it-IT" b="1" baseline="0" dirty="0" err="1" smtClean="0"/>
              <a:t>of</a:t>
            </a:r>
            <a:r>
              <a:rPr lang="it-IT" b="1" baseline="0" dirty="0" smtClean="0"/>
              <a:t> </a:t>
            </a:r>
            <a:r>
              <a:rPr lang="it-IT" b="1" baseline="0" dirty="0" err="1" smtClean="0"/>
              <a:t>ozone</a:t>
            </a:r>
            <a:r>
              <a:rPr lang="it-IT" b="1" baseline="0" dirty="0" smtClean="0"/>
              <a:t> and </a:t>
            </a:r>
            <a:r>
              <a:rPr lang="it-IT" b="1" baseline="0" dirty="0" err="1" smtClean="0"/>
              <a:t>untreated</a:t>
            </a:r>
            <a:r>
              <a:rPr lang="it-IT" b="1" baseline="0" dirty="0" smtClean="0"/>
              <a:t> </a:t>
            </a:r>
            <a:r>
              <a:rPr lang="it-IT" b="1" baseline="0" dirty="0" err="1" smtClean="0"/>
              <a:t>samples</a:t>
            </a:r>
            <a:r>
              <a:rPr lang="it-IT" b="1" baseline="0" dirty="0" smtClean="0"/>
              <a:t>. </a:t>
            </a:r>
            <a:endParaRPr lang="it-IT" b="1"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b="1" i="1" u="sng" dirty="0" smtClean="0"/>
              <a:t>When</a:t>
            </a:r>
            <a:r>
              <a:rPr lang="en-US" b="1" i="1" u="sng" baseline="0" dirty="0" smtClean="0"/>
              <a:t> we tested with low temperature, there wasn’t any variation of the effect only for spoilage </a:t>
            </a:r>
            <a:r>
              <a:rPr lang="en-US" b="1" i="1" u="sng" baseline="0" dirty="0" err="1" smtClean="0"/>
              <a:t>micorganisms</a:t>
            </a:r>
            <a:r>
              <a:rPr lang="en-US" b="1" i="1" u="sng" baseline="0" dirty="0" smtClean="0"/>
              <a:t> after seven days of treatment there was a light effect.</a:t>
            </a:r>
            <a:r>
              <a:rPr lang="it-IT" b="1" i="1" u="sng" baseline="0" dirty="0" smtClean="0"/>
              <a:t> </a:t>
            </a:r>
            <a:r>
              <a:rPr lang="en-US" b="1" baseline="0" dirty="0" smtClean="0"/>
              <a:t>This </a:t>
            </a:r>
            <a:r>
              <a:rPr lang="en-US" b="1" baseline="0" dirty="0" err="1" smtClean="0"/>
              <a:t>limitated</a:t>
            </a:r>
            <a:r>
              <a:rPr lang="en-US" b="1" baseline="0" dirty="0" smtClean="0"/>
              <a:t> </a:t>
            </a:r>
            <a:r>
              <a:rPr lang="en-US" b="1" baseline="0" dirty="0" smtClean="0"/>
              <a:t>impact on </a:t>
            </a:r>
            <a:r>
              <a:rPr lang="en-US" b="1" baseline="0" dirty="0" err="1" smtClean="0"/>
              <a:t>psychrophilic</a:t>
            </a:r>
            <a:r>
              <a:rPr lang="en-US" b="1" baseline="0" dirty="0" smtClean="0"/>
              <a:t> </a:t>
            </a:r>
            <a:r>
              <a:rPr lang="en-US" b="1" baseline="0" dirty="0" err="1" smtClean="0"/>
              <a:t>microflora</a:t>
            </a:r>
            <a:r>
              <a:rPr lang="en-US" b="1" baseline="0" dirty="0" smtClean="0"/>
              <a:t> of Pseudomonas </a:t>
            </a:r>
            <a:r>
              <a:rPr lang="en-US" b="1" baseline="0" dirty="0" smtClean="0"/>
              <a:t>at </a:t>
            </a:r>
            <a:r>
              <a:rPr lang="en-US" b="1" baseline="0" dirty="0" smtClean="0"/>
              <a:t>4 ° C after 7 days that correspond at the end of shelf life.</a:t>
            </a:r>
          </a:p>
          <a:p>
            <a:pPr algn="just"/>
            <a:endParaRPr lang="it-IT" b="1" baseline="0" dirty="0" smtClean="0"/>
          </a:p>
          <a:p>
            <a:pPr algn="just"/>
            <a:r>
              <a:rPr lang="en-US" b="1" dirty="0" smtClean="0"/>
              <a:t>If should be specified that a non determinable percentage of bacteria is located inside of the leaf blade, whereby these bacteria are protected from any disinfectant, including ozone, on the contrary to fungi.</a:t>
            </a:r>
          </a:p>
          <a:p>
            <a:pPr algn="just"/>
            <a:endParaRPr lang="en-US" dirty="0" smtClean="0"/>
          </a:p>
          <a:p>
            <a:pPr algn="just"/>
            <a:endParaRPr lang="it-IT" dirty="0"/>
          </a:p>
        </p:txBody>
      </p:sp>
      <p:sp>
        <p:nvSpPr>
          <p:cNvPr id="4" name="Segnaposto numero diapositiva 3"/>
          <p:cNvSpPr>
            <a:spLocks noGrp="1"/>
          </p:cNvSpPr>
          <p:nvPr>
            <p:ph type="sldNum" sz="quarter" idx="10"/>
          </p:nvPr>
        </p:nvSpPr>
        <p:spPr/>
        <p:txBody>
          <a:bodyPr/>
          <a:lstStyle/>
          <a:p>
            <a:fld id="{8DEFA341-3A48-478B-8A54-CD3B6E1F9A85}"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it-IT" sz="1200" b="0" i="1" u="sng" dirty="0" smtClean="0">
                <a:latin typeface="Calibri" pitchFamily="34" charset="0"/>
              </a:rPr>
              <a:t>On berries fruits,</a:t>
            </a:r>
            <a:r>
              <a:rPr lang="en-US" altLang="it-IT" sz="1200" b="0" i="1" u="sng" baseline="0" dirty="0" smtClean="0">
                <a:latin typeface="Calibri" pitchFamily="34" charset="0"/>
              </a:rPr>
              <a:t> e</a:t>
            </a:r>
            <a:r>
              <a:rPr lang="en-US" altLang="it-IT" sz="1200" b="0" i="1" u="sng" dirty="0" smtClean="0">
                <a:latin typeface="Calibri" pitchFamily="34" charset="0"/>
              </a:rPr>
              <a:t>xperiment</a:t>
            </a:r>
            <a:r>
              <a:rPr lang="en-US" altLang="it-IT" sz="1200" b="0" i="1" u="sng" baseline="0" dirty="0" smtClean="0">
                <a:latin typeface="Calibri" pitchFamily="34" charset="0"/>
              </a:rPr>
              <a:t> followed with two concentration of ozone or with 2 different way: first case just single strong treatment and second light treatment during cold storage.</a:t>
            </a:r>
            <a:endParaRPr lang="en-US" altLang="it-IT" sz="1200" b="0" i="1" u="sng" dirty="0" smtClean="0">
              <a:latin typeface="Calibri" pitchFamily="34" charset="0"/>
            </a:endParaRPr>
          </a:p>
        </p:txBody>
      </p:sp>
      <p:sp>
        <p:nvSpPr>
          <p:cNvPr id="4" name="Segnaposto numero diapositiva 3"/>
          <p:cNvSpPr>
            <a:spLocks noGrp="1"/>
          </p:cNvSpPr>
          <p:nvPr>
            <p:ph type="sldNum" sz="quarter" idx="10"/>
          </p:nvPr>
        </p:nvSpPr>
        <p:spPr/>
        <p:txBody>
          <a:bodyPr/>
          <a:lstStyle/>
          <a:p>
            <a:fld id="{8DEFA341-3A48-478B-8A54-CD3B6E1F9A85}"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en-US" altLang="it-IT" sz="1200" b="1" i="1" u="sng" baseline="0" dirty="0" smtClean="0">
                <a:latin typeface="Calibri" pitchFamily="34" charset="0"/>
              </a:rPr>
              <a:t>On BB and RB, at </a:t>
            </a:r>
            <a:r>
              <a:rPr lang="en-US" altLang="it-IT" sz="1200" b="1" i="1" u="sng" baseline="0" dirty="0" smtClean="0">
                <a:latin typeface="Calibri" pitchFamily="34" charset="0"/>
              </a:rPr>
              <a:t>first days we can see a natural reduction due to the low temperature of storage, partially improved by both ozone treatment. During storage untreated fruit showed a limited increase.</a:t>
            </a:r>
            <a:endParaRPr lang="en-US" altLang="it-IT" sz="1200" b="1" i="1" u="sng" dirty="0" smtClean="0">
              <a:latin typeface="Calibri"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rPr>
              <a:t>On strawberries, ozone caused a little good effect on reduce the </a:t>
            </a:r>
            <a:r>
              <a:rPr lang="en-US" altLang="it-IT" sz="1200" b="1" dirty="0" smtClean="0">
                <a:latin typeface="Calibri" pitchFamily="34" charset="0"/>
              </a:rPr>
              <a:t>fungal contaminants, during </a:t>
            </a:r>
            <a:r>
              <a:rPr lang="en-US" altLang="it-IT" sz="1200" b="1" dirty="0" smtClean="0">
                <a:latin typeface="Calibri" pitchFamily="34" charset="0"/>
              </a:rPr>
              <a:t>preservation as compared with untreated fruits, in both application mode 2 </a:t>
            </a:r>
            <a:r>
              <a:rPr lang="en-US" altLang="it-IT" sz="1200" b="1" dirty="0" err="1" smtClean="0">
                <a:latin typeface="Calibri" pitchFamily="34" charset="0"/>
              </a:rPr>
              <a:t>ppm</a:t>
            </a:r>
            <a:r>
              <a:rPr lang="en-US" altLang="it-IT" sz="1200" b="1" dirty="0" smtClean="0">
                <a:latin typeface="Calibri" pitchFamily="34" charset="0"/>
              </a:rPr>
              <a:t> for 5min or in continuous fumigation at 0.3</a:t>
            </a:r>
            <a:r>
              <a:rPr lang="en-US" altLang="it-IT" sz="1200" b="1" baseline="0" dirty="0" smtClean="0">
                <a:latin typeface="Calibri" pitchFamily="34" charset="0"/>
              </a:rPr>
              <a:t> </a:t>
            </a:r>
            <a:r>
              <a:rPr lang="en-US" altLang="it-IT" sz="1200" b="1" baseline="0" dirty="0" err="1" smtClean="0">
                <a:latin typeface="Calibri" pitchFamily="34" charset="0"/>
              </a:rPr>
              <a:t>ppm</a:t>
            </a:r>
            <a:r>
              <a:rPr lang="en-US" altLang="it-IT" sz="1200" b="1" dirty="0" smtClean="0">
                <a:latin typeface="Calibri" pitchFamily="34" charset="0"/>
              </a:rPr>
              <a:t>. </a:t>
            </a:r>
          </a:p>
          <a:p>
            <a:pPr algn="just"/>
            <a:r>
              <a:rPr lang="en-US" sz="1200" b="1" dirty="0" smtClean="0">
                <a:latin typeface="Calibri" pitchFamily="34" charset="0"/>
              </a:rPr>
              <a:t>The decrease of the cell concentration on the first day, was due to the temperature effect in addition to just a limited improvement</a:t>
            </a:r>
            <a:r>
              <a:rPr lang="en-US" sz="1200" b="1" baseline="0" dirty="0" smtClean="0">
                <a:latin typeface="Calibri" pitchFamily="34" charset="0"/>
              </a:rPr>
              <a:t> caused</a:t>
            </a:r>
            <a:r>
              <a:rPr lang="en-US" sz="1200" b="1" dirty="0" smtClean="0">
                <a:latin typeface="Calibri" pitchFamily="34" charset="0"/>
              </a:rPr>
              <a:t> by the effect of the ozone</a:t>
            </a:r>
            <a:r>
              <a:rPr lang="en-US" sz="1200" b="1" dirty="0" smtClean="0">
                <a:latin typeface="Calibri" pitchFamily="34" charset="0"/>
              </a:rPr>
              <a:t>.</a:t>
            </a:r>
            <a:r>
              <a:rPr lang="en-US" altLang="it-IT" sz="1200" b="1" dirty="0" smtClean="0">
                <a:latin typeface="Calibri" pitchFamily="34" charset="0"/>
              </a:rPr>
              <a:t> </a:t>
            </a:r>
          </a:p>
          <a:p>
            <a:pPr algn="just"/>
            <a:r>
              <a:rPr lang="en-US" altLang="it-IT" sz="1200" b="0" dirty="0" smtClean="0">
                <a:latin typeface="Calibri" pitchFamily="34" charset="0"/>
              </a:rPr>
              <a:t>This shows that, at the tested conditions, the antimicrobial effect exerted by O</a:t>
            </a:r>
            <a:r>
              <a:rPr lang="en-US" altLang="it-IT" sz="1200" b="0" baseline="-25000" dirty="0" smtClean="0">
                <a:latin typeface="Calibri" pitchFamily="34" charset="0"/>
              </a:rPr>
              <a:t>3</a:t>
            </a:r>
            <a:r>
              <a:rPr lang="en-US" altLang="it-IT" sz="1200" b="0" dirty="0" smtClean="0">
                <a:latin typeface="Calibri" pitchFamily="34" charset="0"/>
              </a:rPr>
              <a:t> is long lasting and does not cause kickbacks</a:t>
            </a:r>
            <a:r>
              <a:rPr lang="en-US" altLang="it-IT" sz="1200" b="1" dirty="0" smtClean="0">
                <a:latin typeface="Calibri" pitchFamily="34" charset="0"/>
              </a:rPr>
              <a:t>.</a:t>
            </a:r>
            <a:endParaRPr lang="en-US" sz="1200" b="0" dirty="0" smtClean="0">
              <a:latin typeface="Calibri" pitchFamily="34" charset="0"/>
            </a:endParaRPr>
          </a:p>
        </p:txBody>
      </p:sp>
      <p:sp>
        <p:nvSpPr>
          <p:cNvPr id="4" name="Segnaposto numero diapositiva 3"/>
          <p:cNvSpPr>
            <a:spLocks noGrp="1"/>
          </p:cNvSpPr>
          <p:nvPr>
            <p:ph type="sldNum" sz="quarter" idx="10"/>
          </p:nvPr>
        </p:nvSpPr>
        <p:spPr/>
        <p:txBody>
          <a:bodyPr/>
          <a:lstStyle/>
          <a:p>
            <a:fld id="{8DEFA341-3A48-478B-8A54-CD3B6E1F9A85}"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it-IT" sz="1200" b="1" i="1" u="sng" kern="1200" dirty="0" smtClean="0">
                <a:solidFill>
                  <a:srgbClr val="000000"/>
                </a:solidFill>
                <a:latin typeface="+mn-lt"/>
                <a:ea typeface="+mn-ea"/>
                <a:cs typeface="+mn-cs"/>
              </a:rPr>
              <a:t>This</a:t>
            </a:r>
            <a:r>
              <a:rPr lang="en-US" altLang="it-IT" sz="1200" b="1" i="1" u="sng" kern="1200" baseline="0" dirty="0" smtClean="0">
                <a:solidFill>
                  <a:srgbClr val="000000"/>
                </a:solidFill>
                <a:latin typeface="+mn-lt"/>
                <a:ea typeface="+mn-ea"/>
                <a:cs typeface="+mn-cs"/>
              </a:rPr>
              <a:t> study represent the </a:t>
            </a:r>
            <a:r>
              <a:rPr lang="en-US" altLang="it-IT" sz="1200" b="1" i="1" u="sng" kern="1200" baseline="0" dirty="0" err="1" smtClean="0">
                <a:solidFill>
                  <a:srgbClr val="000000"/>
                </a:solidFill>
                <a:latin typeface="+mn-lt"/>
                <a:ea typeface="+mn-ea"/>
                <a:cs typeface="+mn-cs"/>
              </a:rPr>
              <a:t>respons</a:t>
            </a:r>
            <a:r>
              <a:rPr lang="en-US" altLang="it-IT" sz="1200" b="1" i="1" u="sng" kern="1200" baseline="0" dirty="0" smtClean="0">
                <a:solidFill>
                  <a:srgbClr val="000000"/>
                </a:solidFill>
                <a:latin typeface="+mn-lt"/>
                <a:ea typeface="+mn-ea"/>
                <a:cs typeface="+mn-cs"/>
              </a:rPr>
              <a:t> of oxidative stress by 3 enzymes.</a:t>
            </a:r>
            <a:r>
              <a:rPr lang="en-US" altLang="it-IT" sz="1200" b="1" kern="1200" baseline="0" dirty="0" smtClean="0">
                <a:solidFill>
                  <a:srgbClr val="000000"/>
                </a:solidFill>
                <a:latin typeface="+mn-lt"/>
                <a:ea typeface="+mn-ea"/>
                <a:cs typeface="+mn-cs"/>
              </a:rPr>
              <a:t> </a:t>
            </a:r>
            <a:endParaRPr lang="en-US" altLang="it-IT" sz="1200" b="1" kern="1200" dirty="0" smtClean="0">
              <a:solidFill>
                <a:srgbClr val="000000"/>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it-IT" sz="1200" b="1" kern="1200" dirty="0" smtClean="0">
                <a:solidFill>
                  <a:schemeClr val="tx1"/>
                </a:solidFill>
                <a:latin typeface="+mn-lt"/>
                <a:ea typeface="+mn-ea"/>
                <a:cs typeface="+mn-cs"/>
              </a:rPr>
              <a:t>Superoxide dismutase (SOD), </a:t>
            </a:r>
            <a:r>
              <a:rPr lang="en-US" altLang="it-IT" sz="1200" b="1" kern="1200" dirty="0" err="1" smtClean="0">
                <a:solidFill>
                  <a:schemeClr val="tx1"/>
                </a:solidFill>
                <a:latin typeface="+mn-lt"/>
                <a:ea typeface="+mn-ea"/>
                <a:cs typeface="+mn-cs"/>
              </a:rPr>
              <a:t>catalase</a:t>
            </a:r>
            <a:r>
              <a:rPr lang="en-US" altLang="it-IT" sz="1200" b="1" kern="1200" dirty="0" smtClean="0">
                <a:solidFill>
                  <a:schemeClr val="tx1"/>
                </a:solidFill>
                <a:latin typeface="+mn-lt"/>
                <a:ea typeface="+mn-ea"/>
                <a:cs typeface="+mn-cs"/>
              </a:rPr>
              <a:t> (CAT) and glutathione </a:t>
            </a:r>
            <a:r>
              <a:rPr lang="en-US" altLang="it-IT" sz="1200" b="1" kern="1200" dirty="0" err="1" smtClean="0">
                <a:solidFill>
                  <a:schemeClr val="tx1"/>
                </a:solidFill>
                <a:latin typeface="+mn-lt"/>
                <a:ea typeface="+mn-ea"/>
                <a:cs typeface="+mn-cs"/>
              </a:rPr>
              <a:t>peroxidase</a:t>
            </a:r>
            <a:r>
              <a:rPr lang="en-US" altLang="it-IT" sz="1200" b="1" kern="1200" dirty="0" smtClean="0">
                <a:solidFill>
                  <a:schemeClr val="tx1"/>
                </a:solidFill>
                <a:latin typeface="+mn-lt"/>
                <a:ea typeface="+mn-ea"/>
                <a:cs typeface="+mn-cs"/>
              </a:rPr>
              <a:t> (GPX) are key enzymes for the defense against oxidative stress.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it-IT" sz="1200" b="1" kern="1200" dirty="0" smtClean="0">
                <a:solidFill>
                  <a:schemeClr val="tx1"/>
                </a:solidFill>
                <a:latin typeface="+mn-lt"/>
                <a:ea typeface="+mn-ea"/>
                <a:cs typeface="+mn-cs"/>
              </a:rPr>
              <a:t>Since </a:t>
            </a:r>
            <a:r>
              <a:rPr lang="en-US" altLang="it-IT" sz="1200" b="1" kern="1200" dirty="0" smtClean="0">
                <a:solidFill>
                  <a:schemeClr val="tx1"/>
                </a:solidFill>
                <a:latin typeface="+mn-lt"/>
                <a:ea typeface="+mn-ea"/>
                <a:cs typeface="+mn-cs"/>
              </a:rPr>
              <a:t>O</a:t>
            </a:r>
            <a:r>
              <a:rPr lang="en-US" altLang="it-IT" sz="1200" b="1" kern="1200" baseline="-25000" dirty="0" smtClean="0">
                <a:solidFill>
                  <a:schemeClr val="tx1"/>
                </a:solidFill>
                <a:latin typeface="+mn-lt"/>
                <a:ea typeface="+mn-ea"/>
                <a:cs typeface="+mn-cs"/>
              </a:rPr>
              <a:t>3</a:t>
            </a:r>
            <a:r>
              <a:rPr lang="en-US" altLang="it-IT" sz="1200" b="1" kern="1200" dirty="0" smtClean="0">
                <a:solidFill>
                  <a:schemeClr val="tx1"/>
                </a:solidFill>
                <a:latin typeface="+mn-lt"/>
                <a:ea typeface="+mn-ea"/>
                <a:cs typeface="+mn-cs"/>
              </a:rPr>
              <a:t> has a high reactivity, it can damage different fruit and vegetable commodities. In particular O</a:t>
            </a:r>
            <a:r>
              <a:rPr lang="en-US" altLang="it-IT" sz="1200" b="1" kern="1200" baseline="-25000" dirty="0" smtClean="0">
                <a:solidFill>
                  <a:schemeClr val="tx1"/>
                </a:solidFill>
                <a:latin typeface="+mn-lt"/>
                <a:ea typeface="+mn-ea"/>
                <a:cs typeface="+mn-cs"/>
              </a:rPr>
              <a:t>3  </a:t>
            </a:r>
            <a:r>
              <a:rPr lang="en-US" altLang="it-IT" sz="1200" b="1" kern="1200" dirty="0" smtClean="0">
                <a:solidFill>
                  <a:schemeClr val="tx1"/>
                </a:solidFill>
                <a:latin typeface="+mn-lt"/>
                <a:ea typeface="+mn-ea"/>
                <a:cs typeface="+mn-cs"/>
              </a:rPr>
              <a:t>may induce oxidative stress, this can lead to different responses, mainly in the antioxidant plant cell </a:t>
            </a:r>
            <a:r>
              <a:rPr lang="en-US" altLang="it-IT" sz="1200" b="1" kern="1200" dirty="0" err="1" smtClean="0">
                <a:solidFill>
                  <a:schemeClr val="tx1"/>
                </a:solidFill>
                <a:latin typeface="+mn-lt"/>
                <a:ea typeface="+mn-ea"/>
                <a:cs typeface="+mn-cs"/>
              </a:rPr>
              <a:t>defences</a:t>
            </a:r>
            <a:r>
              <a:rPr lang="en-US" altLang="it-IT" sz="1200" b="1" kern="1200" dirty="0" smtClean="0">
                <a:solidFill>
                  <a:schemeClr val="tx1"/>
                </a:solidFill>
                <a:latin typeface="+mn-lt"/>
                <a:ea typeface="+mn-ea"/>
                <a:cs typeface="+mn-cs"/>
              </a:rPr>
              <a:t>. </a:t>
            </a:r>
            <a:r>
              <a:rPr lang="en-US" altLang="it-IT" sz="1200" b="1" kern="1200" dirty="0" smtClean="0">
                <a:solidFill>
                  <a:schemeClr val="tx1"/>
                </a:solidFill>
                <a:latin typeface="+mn-lt"/>
                <a:ea typeface="+mn-ea"/>
                <a:cs typeface="+mn-cs"/>
              </a:rPr>
              <a:t>The </a:t>
            </a:r>
            <a:r>
              <a:rPr lang="en-US" altLang="it-IT" sz="1200" b="1" kern="1200" dirty="0" smtClean="0">
                <a:solidFill>
                  <a:schemeClr val="tx1"/>
                </a:solidFill>
                <a:latin typeface="+mn-lt"/>
                <a:ea typeface="+mn-ea"/>
                <a:cs typeface="+mn-cs"/>
              </a:rPr>
              <a:t>results shows that O</a:t>
            </a:r>
            <a:r>
              <a:rPr lang="en-US" altLang="it-IT" sz="1200" b="1" kern="1200" baseline="-25000" dirty="0" smtClean="0">
                <a:solidFill>
                  <a:schemeClr val="tx1"/>
                </a:solidFill>
                <a:latin typeface="+mn-lt"/>
                <a:ea typeface="+mn-ea"/>
                <a:cs typeface="+mn-cs"/>
              </a:rPr>
              <a:t>3</a:t>
            </a:r>
            <a:r>
              <a:rPr lang="en-US" altLang="it-IT" sz="1200" b="1" kern="1200" dirty="0" smtClean="0">
                <a:solidFill>
                  <a:schemeClr val="tx1"/>
                </a:solidFill>
                <a:latin typeface="+mn-lt"/>
                <a:ea typeface="+mn-ea"/>
                <a:cs typeface="+mn-cs"/>
              </a:rPr>
              <a:t> caused a significant increase in CAT activity but little or no change in other enzymes. </a:t>
            </a:r>
            <a:r>
              <a:rPr lang="en-US" sz="1200" b="1" kern="1200" baseline="0" dirty="0" smtClean="0">
                <a:solidFill>
                  <a:schemeClr val="tx1"/>
                </a:solidFill>
                <a:latin typeface="+mn-lt"/>
                <a:ea typeface="+mn-ea"/>
                <a:cs typeface="+mn-cs"/>
              </a:rPr>
              <a:t>In this study ozone stimulates only </a:t>
            </a:r>
            <a:r>
              <a:rPr lang="en-US" sz="1200" b="1" kern="1200" baseline="0" dirty="0" err="1" smtClean="0">
                <a:solidFill>
                  <a:schemeClr val="tx1"/>
                </a:solidFill>
                <a:latin typeface="+mn-lt"/>
                <a:ea typeface="+mn-ea"/>
                <a:cs typeface="+mn-cs"/>
              </a:rPr>
              <a:t>catalase</a:t>
            </a:r>
            <a:r>
              <a:rPr lang="en-US" sz="1200" b="1" kern="1200" baseline="0" dirty="0" smtClean="0">
                <a:solidFill>
                  <a:schemeClr val="tx1"/>
                </a:solidFill>
                <a:latin typeface="+mn-lt"/>
                <a:ea typeface="+mn-ea"/>
                <a:cs typeface="+mn-cs"/>
              </a:rPr>
              <a:t> enzyme. </a:t>
            </a:r>
            <a:r>
              <a:rPr lang="en-US" sz="1200" b="1" i="1" u="sng" kern="1200" baseline="0" dirty="0" smtClean="0">
                <a:solidFill>
                  <a:schemeClr val="tx1"/>
                </a:solidFill>
                <a:latin typeface="+mn-lt"/>
                <a:ea typeface="+mn-ea"/>
                <a:cs typeface="+mn-cs"/>
              </a:rPr>
              <a:t>CAT represent a </a:t>
            </a:r>
            <a:r>
              <a:rPr lang="en-US" sz="1200" b="1" i="1" u="sng" kern="1200" baseline="0" dirty="0" err="1" smtClean="0">
                <a:solidFill>
                  <a:schemeClr val="tx1"/>
                </a:solidFill>
                <a:latin typeface="+mn-lt"/>
                <a:ea typeface="+mn-ea"/>
                <a:cs typeface="+mn-cs"/>
              </a:rPr>
              <a:t>fisiological</a:t>
            </a:r>
            <a:r>
              <a:rPr lang="en-US" sz="1200" b="1" i="1" u="sng" kern="1200" baseline="0" dirty="0" smtClean="0">
                <a:solidFill>
                  <a:schemeClr val="tx1"/>
                </a:solidFill>
                <a:latin typeface="+mn-lt"/>
                <a:ea typeface="+mn-ea"/>
                <a:cs typeface="+mn-cs"/>
              </a:rPr>
              <a:t> response to multiple stress, </a:t>
            </a:r>
            <a:r>
              <a:rPr lang="en-US" sz="1200" b="1" i="1" u="sng" kern="1200" baseline="0" dirty="0" err="1" smtClean="0">
                <a:solidFill>
                  <a:schemeClr val="tx1"/>
                </a:solidFill>
                <a:latin typeface="+mn-lt"/>
                <a:ea typeface="+mn-ea"/>
                <a:cs typeface="+mn-cs"/>
              </a:rPr>
              <a:t>chimico</a:t>
            </a:r>
            <a:r>
              <a:rPr lang="en-US" sz="1200" b="1" i="1" u="sng" kern="1200" baseline="0" dirty="0" smtClean="0">
                <a:solidFill>
                  <a:schemeClr val="tx1"/>
                </a:solidFill>
                <a:latin typeface="+mn-lt"/>
                <a:ea typeface="+mn-ea"/>
                <a:cs typeface="+mn-cs"/>
              </a:rPr>
              <a:t> </a:t>
            </a:r>
            <a:r>
              <a:rPr lang="en-US" sz="1200" b="1" i="1" u="sng" kern="1200" baseline="0" dirty="0" err="1" smtClean="0">
                <a:solidFill>
                  <a:schemeClr val="tx1"/>
                </a:solidFill>
                <a:latin typeface="+mn-lt"/>
                <a:ea typeface="+mn-ea"/>
                <a:cs typeface="+mn-cs"/>
              </a:rPr>
              <a:t>fisical</a:t>
            </a:r>
            <a:r>
              <a:rPr lang="en-US" sz="1200" b="1" i="1" u="sng" kern="1200" baseline="0" dirty="0" smtClean="0">
                <a:solidFill>
                  <a:schemeClr val="tx1"/>
                </a:solidFill>
                <a:latin typeface="+mn-lt"/>
                <a:ea typeface="+mn-ea"/>
                <a:cs typeface="+mn-cs"/>
              </a:rPr>
              <a:t> stress and stress also due the presence of oxygenate water.  GPX </a:t>
            </a:r>
            <a:r>
              <a:rPr lang="en-US" sz="1200" b="1" i="1" u="sng" kern="1200" baseline="0" dirty="0" smtClean="0">
                <a:solidFill>
                  <a:schemeClr val="tx1"/>
                </a:solidFill>
                <a:latin typeface="+mn-lt"/>
                <a:ea typeface="+mn-ea"/>
                <a:cs typeface="+mn-cs"/>
              </a:rPr>
              <a:t>and SOD didn’t </a:t>
            </a:r>
            <a:r>
              <a:rPr lang="en-US" sz="1200" b="1" i="1" u="sng" kern="1200" baseline="0" dirty="0" err="1" smtClean="0">
                <a:solidFill>
                  <a:schemeClr val="tx1"/>
                </a:solidFill>
                <a:latin typeface="+mn-lt"/>
                <a:ea typeface="+mn-ea"/>
                <a:cs typeface="+mn-cs"/>
              </a:rPr>
              <a:t>stimolate</a:t>
            </a:r>
            <a:r>
              <a:rPr lang="en-US" sz="1200" b="1" i="1" u="sng" kern="1200" baseline="0" dirty="0" smtClean="0">
                <a:solidFill>
                  <a:schemeClr val="tx1"/>
                </a:solidFill>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it-IT" sz="1200" b="0" kern="1200" dirty="0" smtClean="0">
                <a:solidFill>
                  <a:schemeClr val="tx1"/>
                </a:solidFill>
                <a:latin typeface="+mn-lt"/>
                <a:ea typeface="+mn-ea"/>
                <a:cs typeface="+mn-cs"/>
              </a:rPr>
              <a:t>CAT activity usually rises in correlation with the increase of SOD activity, since </a:t>
            </a:r>
            <a:r>
              <a:rPr lang="en-US" altLang="it-IT" sz="1200" b="0" kern="1200" dirty="0" err="1" smtClean="0">
                <a:solidFill>
                  <a:schemeClr val="tx1"/>
                </a:solidFill>
                <a:latin typeface="+mn-lt"/>
                <a:ea typeface="+mn-ea"/>
                <a:cs typeface="+mn-cs"/>
              </a:rPr>
              <a:t>catalase</a:t>
            </a:r>
            <a:r>
              <a:rPr lang="en-US" altLang="it-IT" sz="1200" b="0" kern="1200" dirty="0" smtClean="0">
                <a:solidFill>
                  <a:schemeClr val="tx1"/>
                </a:solidFill>
                <a:latin typeface="+mn-lt"/>
                <a:ea typeface="+mn-ea"/>
                <a:cs typeface="+mn-cs"/>
              </a:rPr>
              <a:t> detoxifies H</a:t>
            </a:r>
            <a:r>
              <a:rPr lang="en-US" altLang="it-IT" sz="1200" b="0" kern="1200" baseline="-25000" dirty="0" smtClean="0">
                <a:solidFill>
                  <a:schemeClr val="tx1"/>
                </a:solidFill>
                <a:latin typeface="+mn-lt"/>
                <a:ea typeface="+mn-ea"/>
                <a:cs typeface="+mn-cs"/>
              </a:rPr>
              <a:t>2</a:t>
            </a:r>
            <a:r>
              <a:rPr lang="en-US" altLang="it-IT" sz="1200" b="0" kern="1200" dirty="0" smtClean="0">
                <a:solidFill>
                  <a:schemeClr val="tx1"/>
                </a:solidFill>
                <a:latin typeface="+mn-lt"/>
                <a:ea typeface="+mn-ea"/>
                <a:cs typeface="+mn-cs"/>
              </a:rPr>
              <a:t>O</a:t>
            </a:r>
            <a:r>
              <a:rPr lang="en-US" altLang="it-IT" sz="1200" b="0" kern="1200" baseline="-25000" dirty="0" smtClean="0">
                <a:solidFill>
                  <a:schemeClr val="tx1"/>
                </a:solidFill>
                <a:latin typeface="+mn-lt"/>
                <a:ea typeface="+mn-ea"/>
                <a:cs typeface="+mn-cs"/>
              </a:rPr>
              <a:t>2</a:t>
            </a:r>
            <a:r>
              <a:rPr lang="en-US" altLang="it-IT" sz="1200" b="0" kern="1200" dirty="0" smtClean="0">
                <a:solidFill>
                  <a:schemeClr val="tx1"/>
                </a:solidFill>
                <a:latin typeface="+mn-lt"/>
                <a:ea typeface="+mn-ea"/>
                <a:cs typeface="+mn-cs"/>
              </a:rPr>
              <a:t> produced by SOD, but some works report that, following a mild stress, CAT activity can significantly increase even if SOD remains unchanged.</a:t>
            </a:r>
            <a:r>
              <a:rPr lang="en-US" altLang="ja-JP" sz="1200" kern="1200" dirty="0" smtClean="0">
                <a:solidFill>
                  <a:srgbClr val="002060"/>
                </a:solidFill>
                <a:latin typeface="+mn-lt"/>
                <a:ea typeface="ＭＳ Ｐゴシック" charset="0"/>
                <a:cs typeface="ＭＳ Ｐゴシック" charset="0"/>
              </a:rPr>
              <a:t> </a:t>
            </a:r>
            <a:endParaRPr lang="it-IT" sz="1200" b="0" i="1" u="sng"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8DEFA341-3A48-478B-8A54-CD3B6E1F9A85}"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it-IT" sz="1200" b="1" i="1" u="sng" kern="1200" dirty="0" smtClean="0">
                <a:solidFill>
                  <a:schemeClr val="tx1"/>
                </a:solidFill>
                <a:latin typeface="+mn-lt"/>
                <a:ea typeface="+mn-ea"/>
                <a:cs typeface="+mn-cs"/>
              </a:rPr>
              <a:t>One of the main target of oxidative processed</a:t>
            </a:r>
            <a:r>
              <a:rPr lang="en-US" altLang="it-IT" sz="1200" b="1" i="1" u="sng" kern="1200" baseline="0" dirty="0" smtClean="0">
                <a:solidFill>
                  <a:schemeClr val="tx1"/>
                </a:solidFill>
                <a:latin typeface="+mn-lt"/>
                <a:ea typeface="+mn-ea"/>
                <a:cs typeface="+mn-cs"/>
              </a:rPr>
              <a:t> such as ozone treatment are all those molecules endowed with antioxidant activity so we check the effect of ozone treatment on the concentration of different </a:t>
            </a:r>
            <a:r>
              <a:rPr lang="en-US" altLang="it-IT" sz="1200" b="1" i="1" u="sng" kern="1200" baseline="0" dirty="0" err="1" smtClean="0">
                <a:solidFill>
                  <a:schemeClr val="tx1"/>
                </a:solidFill>
                <a:latin typeface="+mn-lt"/>
                <a:ea typeface="+mn-ea"/>
                <a:cs typeface="+mn-cs"/>
              </a:rPr>
              <a:t>polyphenols</a:t>
            </a:r>
            <a:r>
              <a:rPr lang="en-US" altLang="it-IT" sz="1200" b="1" i="1" u="sng" kern="1200" baseline="0" dirty="0" smtClean="0">
                <a:solidFill>
                  <a:schemeClr val="tx1"/>
                </a:solidFill>
                <a:latin typeface="+mn-lt"/>
                <a:ea typeface="+mn-ea"/>
                <a:cs typeface="+mn-cs"/>
              </a:rPr>
              <a:t> because their </a:t>
            </a:r>
            <a:r>
              <a:rPr lang="en-US" altLang="it-IT" sz="1200" b="1" i="1" u="sng" kern="1200" baseline="0" dirty="0" smtClean="0">
                <a:solidFill>
                  <a:schemeClr val="tx1"/>
                </a:solidFill>
                <a:latin typeface="+mn-lt"/>
                <a:ea typeface="+mn-ea"/>
                <a:cs typeface="+mn-cs"/>
              </a:rPr>
              <a:t>level </a:t>
            </a:r>
            <a:r>
              <a:rPr lang="en-US" altLang="it-IT" sz="1200" b="1" i="1" u="sng" kern="1200" baseline="0" dirty="0" smtClean="0">
                <a:solidFill>
                  <a:schemeClr val="tx1"/>
                </a:solidFill>
                <a:latin typeface="+mn-lt"/>
                <a:ea typeface="+mn-ea"/>
                <a:cs typeface="+mn-cs"/>
              </a:rPr>
              <a:t>is generally considered important in nutrition quality of diet.</a:t>
            </a:r>
            <a:endParaRPr lang="en-US" altLang="it-IT" sz="1200" b="1" i="1" u="sng"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it-IT" sz="1200" b="1" kern="1200" dirty="0" err="1" smtClean="0">
                <a:solidFill>
                  <a:schemeClr val="tx1"/>
                </a:solidFill>
                <a:latin typeface="+mn-lt"/>
                <a:ea typeface="+mn-ea"/>
                <a:cs typeface="+mn-cs"/>
              </a:rPr>
              <a:t>Anthoc</a:t>
            </a:r>
            <a:r>
              <a:rPr lang="it-IT" altLang="it-IT" sz="1200" b="1" kern="1200" dirty="0" smtClean="0">
                <a:solidFill>
                  <a:schemeClr val="tx1"/>
                </a:solidFill>
                <a:latin typeface="+mn-lt"/>
                <a:ea typeface="+mn-ea"/>
                <a:cs typeface="+mn-cs"/>
              </a:rPr>
              <a:t>y</a:t>
            </a:r>
            <a:r>
              <a:rPr lang="en-US" altLang="it-IT" sz="1200" b="1" kern="1200" dirty="0" err="1" smtClean="0">
                <a:solidFill>
                  <a:schemeClr val="tx1"/>
                </a:solidFill>
                <a:latin typeface="+mn-lt"/>
                <a:ea typeface="+mn-ea"/>
                <a:cs typeface="+mn-cs"/>
              </a:rPr>
              <a:t>anins</a:t>
            </a:r>
            <a:r>
              <a:rPr lang="en-US" altLang="it-IT" sz="1200" b="1" kern="1200" dirty="0" smtClean="0">
                <a:solidFill>
                  <a:schemeClr val="tx1"/>
                </a:solidFill>
                <a:latin typeface="+mn-lt"/>
                <a:ea typeface="+mn-ea"/>
                <a:cs typeface="+mn-cs"/>
              </a:rPr>
              <a:t> and </a:t>
            </a:r>
            <a:r>
              <a:rPr lang="en-US" altLang="it-IT" sz="1200" b="1" kern="1200" dirty="0" err="1" smtClean="0">
                <a:solidFill>
                  <a:schemeClr val="tx1"/>
                </a:solidFill>
                <a:latin typeface="+mn-lt"/>
                <a:ea typeface="+mn-ea"/>
                <a:cs typeface="+mn-cs"/>
              </a:rPr>
              <a:t>flavonols</a:t>
            </a:r>
            <a:r>
              <a:rPr lang="en-US" altLang="it-IT" sz="1200" b="1" kern="1200" dirty="0" smtClean="0">
                <a:solidFill>
                  <a:schemeClr val="tx1"/>
                </a:solidFill>
                <a:latin typeface="+mn-lt"/>
                <a:ea typeface="+mn-ea"/>
                <a:cs typeface="+mn-cs"/>
              </a:rPr>
              <a:t> have a strong antioxidant action as well as an important role in color determination of fruits. The antioxidant effect is due</a:t>
            </a:r>
            <a:r>
              <a:rPr lang="en-GB" altLang="it-IT" sz="1200" b="1" kern="1200" dirty="0" smtClean="0">
                <a:solidFill>
                  <a:schemeClr val="tx1"/>
                </a:solidFill>
                <a:latin typeface="+mn-lt"/>
                <a:ea typeface="+mn-ea"/>
                <a:cs typeface="+mn-cs"/>
              </a:rPr>
              <a:t> to the </a:t>
            </a:r>
            <a:r>
              <a:rPr lang="en-GB" altLang="it-IT" sz="1200" b="1" kern="1200" dirty="0" err="1" smtClean="0">
                <a:solidFill>
                  <a:schemeClr val="tx1"/>
                </a:solidFill>
                <a:latin typeface="+mn-lt"/>
                <a:ea typeface="+mn-ea"/>
                <a:cs typeface="+mn-cs"/>
              </a:rPr>
              <a:t>phenolic</a:t>
            </a:r>
            <a:r>
              <a:rPr lang="en-GB" altLang="it-IT" sz="1200" b="1" kern="1200" dirty="0" smtClean="0">
                <a:solidFill>
                  <a:schemeClr val="tx1"/>
                </a:solidFill>
                <a:latin typeface="+mn-lt"/>
                <a:ea typeface="+mn-ea"/>
                <a:cs typeface="+mn-cs"/>
              </a:rPr>
              <a:t> hydroxyl groups attached to the ring </a:t>
            </a:r>
            <a:r>
              <a:rPr lang="en-GB" altLang="it-IT" sz="1200" b="1" kern="1200" dirty="0" smtClean="0">
                <a:solidFill>
                  <a:schemeClr val="tx1"/>
                </a:solidFill>
                <a:latin typeface="+mn-lt"/>
                <a:ea typeface="+mn-ea"/>
                <a:cs typeface="+mn-cs"/>
              </a:rPr>
              <a:t>structure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200" b="1" kern="1200" dirty="0" err="1" smtClean="0">
                <a:solidFill>
                  <a:schemeClr val="tx2"/>
                </a:solidFill>
                <a:latin typeface="+mn-lt"/>
                <a:ea typeface="ＭＳ Ｐゴシック" charset="0"/>
                <a:cs typeface="ＭＳ Ｐゴシック" charset="0"/>
              </a:rPr>
              <a:t>Anthocianins</a:t>
            </a:r>
            <a:r>
              <a:rPr lang="en-US" altLang="ja-JP" sz="1200" b="1" kern="1200" dirty="0" smtClean="0">
                <a:solidFill>
                  <a:schemeClr val="tx2"/>
                </a:solidFill>
                <a:latin typeface="+mn-lt"/>
                <a:ea typeface="ＭＳ Ｐゴシック" charset="0"/>
                <a:cs typeface="ＭＳ Ｐゴシック" charset="0"/>
              </a:rPr>
              <a:t> are more </a:t>
            </a:r>
            <a:r>
              <a:rPr lang="en-US" altLang="ja-JP" sz="1200" b="1" kern="1200" dirty="0" err="1" smtClean="0">
                <a:solidFill>
                  <a:schemeClr val="tx2"/>
                </a:solidFill>
                <a:latin typeface="+mn-lt"/>
                <a:ea typeface="ＭＳ Ｐゴシック" charset="0"/>
                <a:cs typeface="ＭＳ Ｐゴシック" charset="0"/>
              </a:rPr>
              <a:t>senitive</a:t>
            </a:r>
            <a:r>
              <a:rPr lang="en-US" altLang="ja-JP" sz="1200" b="1" kern="1200" dirty="0" smtClean="0">
                <a:solidFill>
                  <a:schemeClr val="tx2"/>
                </a:solidFill>
                <a:latin typeface="+mn-lt"/>
                <a:ea typeface="ＭＳ Ｐゴシック" charset="0"/>
                <a:cs typeface="ＭＳ Ｐゴシック" charset="0"/>
              </a:rPr>
              <a:t> than </a:t>
            </a:r>
            <a:r>
              <a:rPr lang="en-US" altLang="ja-JP" sz="1200" b="1" kern="1200" dirty="0" err="1" smtClean="0">
                <a:solidFill>
                  <a:schemeClr val="tx2"/>
                </a:solidFill>
                <a:latin typeface="+mn-lt"/>
                <a:ea typeface="ＭＳ Ｐゴシック" charset="0"/>
                <a:cs typeface="ＭＳ Ｐゴシック" charset="0"/>
              </a:rPr>
              <a:t>Flavonols</a:t>
            </a:r>
            <a:r>
              <a:rPr lang="en-US" altLang="ja-JP" sz="1200" b="1" kern="1200" dirty="0" smtClean="0">
                <a:solidFill>
                  <a:schemeClr val="tx2"/>
                </a:solidFill>
                <a:latin typeface="+mn-lt"/>
                <a:ea typeface="ＭＳ Ｐゴシック" charset="0"/>
                <a:cs typeface="ＭＳ Ｐゴシック" charset="0"/>
              </a:rPr>
              <a:t>, that affected moderately by the treatment.</a:t>
            </a:r>
            <a:r>
              <a:rPr lang="en-US" altLang="ja-JP" sz="1200" b="1" kern="1200" baseline="0" dirty="0" smtClean="0">
                <a:solidFill>
                  <a:schemeClr val="tx2"/>
                </a:solidFill>
                <a:latin typeface="+mn-lt"/>
                <a:ea typeface="ＭＳ Ｐゴシック" charset="0"/>
                <a:cs typeface="ＭＳ Ｐゴシック" charset="0"/>
              </a:rPr>
              <a:t> In general, </a:t>
            </a:r>
            <a:r>
              <a:rPr lang="en-US" altLang="ja-JP" sz="1200" b="1" kern="1200" dirty="0" err="1" smtClean="0">
                <a:solidFill>
                  <a:schemeClr val="tx2"/>
                </a:solidFill>
                <a:latin typeface="+mn-lt"/>
                <a:ea typeface="ＭＳ Ｐゴシック" charset="0"/>
                <a:cs typeface="ＭＳ Ｐゴシック" charset="0"/>
              </a:rPr>
              <a:t>anthocianins</a:t>
            </a:r>
            <a:r>
              <a:rPr lang="en-US" altLang="ja-JP" sz="1200" b="1" kern="1200" dirty="0" smtClean="0">
                <a:solidFill>
                  <a:schemeClr val="tx2"/>
                </a:solidFill>
                <a:latin typeface="+mn-lt"/>
                <a:ea typeface="ＭＳ Ｐゴシック" charset="0"/>
                <a:cs typeface="ＭＳ Ｐゴシック" charset="0"/>
              </a:rPr>
              <a:t> are sensitive depending on the fruits and treatment.</a:t>
            </a:r>
            <a:endParaRPr lang="en-US" altLang="ja-JP" sz="1200" b="1" kern="1200" baseline="0" dirty="0" smtClean="0">
              <a:solidFill>
                <a:schemeClr val="tx2"/>
              </a:solidFill>
              <a:latin typeface="+mn-lt"/>
              <a:ea typeface="ＭＳ Ｐゴシック" charset="0"/>
              <a:cs typeface="ＭＳ Ｐゴシック"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200" b="1" kern="1200" baseline="0" dirty="0" smtClean="0">
                <a:solidFill>
                  <a:schemeClr val="tx2"/>
                </a:solidFill>
                <a:latin typeface="+mn-lt"/>
                <a:ea typeface="ＭＳ Ｐゴシック" charset="0"/>
                <a:cs typeface="ＭＳ Ｐゴシック" charset="0"/>
              </a:rPr>
              <a:t>In BB </a:t>
            </a:r>
            <a:r>
              <a:rPr lang="en-US" altLang="ja-JP" sz="1200" b="1" kern="1200" dirty="0" err="1" smtClean="0">
                <a:solidFill>
                  <a:schemeClr val="tx2"/>
                </a:solidFill>
                <a:latin typeface="+mn-lt"/>
                <a:ea typeface="ＭＳ Ｐゴシック" charset="0"/>
                <a:cs typeface="ＭＳ Ｐゴシック" charset="0"/>
              </a:rPr>
              <a:t>Anthocianins</a:t>
            </a:r>
            <a:r>
              <a:rPr lang="en-US" altLang="ja-JP" sz="1200" b="1" kern="1200" dirty="0" smtClean="0">
                <a:solidFill>
                  <a:schemeClr val="tx2"/>
                </a:solidFill>
                <a:latin typeface="+mn-lt"/>
                <a:ea typeface="ＭＳ Ｐゴシック" charset="0"/>
                <a:cs typeface="ＭＳ Ｐゴシック" charset="0"/>
              </a:rPr>
              <a:t> content remains stable, differently in RB and more in SB where ozone treatment</a:t>
            </a:r>
            <a:r>
              <a:rPr lang="en-US" altLang="ja-JP" sz="1200" b="1" kern="1200" baseline="0" dirty="0" smtClean="0">
                <a:solidFill>
                  <a:schemeClr val="tx2"/>
                </a:solidFill>
                <a:latin typeface="+mn-lt"/>
                <a:ea typeface="ＭＳ Ｐゴシック" charset="0"/>
                <a:cs typeface="ＭＳ Ｐゴシック" charset="0"/>
              </a:rPr>
              <a:t> strongly </a:t>
            </a:r>
            <a:r>
              <a:rPr lang="en-US" altLang="ja-JP" sz="1200" b="1" kern="1200" baseline="0" dirty="0" err="1" smtClean="0">
                <a:solidFill>
                  <a:schemeClr val="tx2"/>
                </a:solidFill>
                <a:latin typeface="+mn-lt"/>
                <a:ea typeface="ＭＳ Ｐゴシック" charset="0"/>
                <a:cs typeface="ＭＳ Ｐゴシック" charset="0"/>
              </a:rPr>
              <a:t>reducted</a:t>
            </a:r>
            <a:r>
              <a:rPr lang="en-US" altLang="ja-JP" sz="1200" b="1" kern="1200" baseline="0" dirty="0" smtClean="0">
                <a:solidFill>
                  <a:schemeClr val="tx2"/>
                </a:solidFill>
                <a:latin typeface="+mn-lt"/>
                <a:ea typeface="ＭＳ Ｐゴシック" charset="0"/>
                <a:cs typeface="ＭＳ Ｐゴシック" charset="0"/>
              </a:rPr>
              <a:t> their concentratio</a:t>
            </a:r>
            <a:r>
              <a:rPr lang="en-US" altLang="ja-JP" sz="1200" b="1" kern="1200" dirty="0" smtClean="0">
                <a:solidFill>
                  <a:schemeClr val="tx2"/>
                </a:solidFill>
                <a:latin typeface="+mn-lt"/>
                <a:ea typeface="ＭＳ Ｐゴシック" charset="0"/>
                <a:cs typeface="ＭＳ Ｐゴシック" charset="0"/>
              </a:rPr>
              <a:t>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altLang="it-IT" sz="1200" b="0"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200" b="0" kern="1200" dirty="0" err="1" smtClean="0">
                <a:solidFill>
                  <a:schemeClr val="tx2"/>
                </a:solidFill>
                <a:latin typeface="+mn-lt"/>
                <a:ea typeface="ＭＳ Ｐゴシック" charset="0"/>
                <a:cs typeface="ＭＳ Ｐゴシック" charset="0"/>
              </a:rPr>
              <a:t>Anthocianin</a:t>
            </a:r>
            <a:r>
              <a:rPr lang="en-US" altLang="ja-JP" sz="1200" b="0" kern="1200" dirty="0" smtClean="0">
                <a:solidFill>
                  <a:schemeClr val="tx2"/>
                </a:solidFill>
                <a:latin typeface="+mn-lt"/>
                <a:ea typeface="ＭＳ Ｐゴシック" charset="0"/>
                <a:cs typeface="ＭＳ Ｐゴシック" charset="0"/>
              </a:rPr>
              <a:t> and </a:t>
            </a:r>
            <a:r>
              <a:rPr lang="en-US" altLang="ja-JP" sz="1200" b="0" kern="1200" dirty="0" err="1" smtClean="0">
                <a:solidFill>
                  <a:schemeClr val="tx2"/>
                </a:solidFill>
                <a:latin typeface="+mn-lt"/>
                <a:ea typeface="ＭＳ Ｐゴシック" charset="0"/>
                <a:cs typeface="ＭＳ Ｐゴシック" charset="0"/>
              </a:rPr>
              <a:t>Flavonol</a:t>
            </a:r>
            <a:r>
              <a:rPr lang="en-US" altLang="ja-JP" sz="1200" b="0" kern="1200" dirty="0" smtClean="0">
                <a:solidFill>
                  <a:schemeClr val="tx2"/>
                </a:solidFill>
                <a:latin typeface="+mn-lt"/>
                <a:ea typeface="ＭＳ Ｐゴシック" charset="0"/>
                <a:cs typeface="ＭＳ Ｐゴシック" charset="0"/>
              </a:rPr>
              <a:t> evaluation was performed since these molecules have a strong antioxidant action as free radicals scavengers. In fact their content significantly decreases after ozone treatment probably because a certain amount has been used to  scavenge free radical species, </a:t>
            </a:r>
            <a:r>
              <a:rPr lang="en-GB" altLang="ja-JP" sz="1200" b="0" kern="1200" dirty="0" smtClean="0">
                <a:solidFill>
                  <a:schemeClr val="tx1"/>
                </a:solidFill>
                <a:latin typeface="+mn-lt"/>
                <a:ea typeface="ＭＳ Ｐゴシック" pitchFamily="34" charset="-128"/>
                <a:cs typeface="+mn-cs"/>
              </a:rPr>
              <a:t>such as </a:t>
            </a:r>
            <a:r>
              <a:rPr lang="en-GB" altLang="ja-JP" sz="1200" b="0" kern="1200" dirty="0" err="1" smtClean="0">
                <a:solidFill>
                  <a:schemeClr val="tx1"/>
                </a:solidFill>
                <a:latin typeface="+mn-lt"/>
                <a:ea typeface="ＭＳ Ｐゴシック" pitchFamily="34" charset="-128"/>
                <a:cs typeface="+mn-cs"/>
              </a:rPr>
              <a:t>hydroperoxyl</a:t>
            </a:r>
            <a:r>
              <a:rPr lang="en-GB" altLang="ja-JP" sz="1200" b="0" kern="1200" dirty="0" smtClean="0">
                <a:solidFill>
                  <a:schemeClr val="tx1"/>
                </a:solidFill>
                <a:latin typeface="+mn-lt"/>
                <a:ea typeface="ＭＳ Ｐゴシック" pitchFamily="34" charset="-128"/>
                <a:cs typeface="+mn-cs"/>
              </a:rPr>
              <a:t> (H2O•), hydroxyl (OH•), and superoxide (O2−•) radicals </a:t>
            </a:r>
            <a:r>
              <a:rPr lang="en-US" altLang="ja-JP" sz="1200" b="0" kern="1200" dirty="0" smtClean="0">
                <a:solidFill>
                  <a:schemeClr val="tx1"/>
                </a:solidFill>
                <a:latin typeface="+mn-lt"/>
                <a:ea typeface="ＭＳ Ｐゴシック" pitchFamily="34" charset="-128"/>
                <a:cs typeface="+mn-cs"/>
              </a:rPr>
              <a:t>produced in the berries </a:t>
            </a:r>
            <a:r>
              <a:rPr lang="en-US" altLang="ja-JP" sz="1200" b="0" kern="1200" dirty="0" smtClean="0">
                <a:solidFill>
                  <a:schemeClr val="tx2"/>
                </a:solidFill>
                <a:latin typeface="+mn-lt"/>
                <a:ea typeface="ＭＳ Ｐゴシック" charset="0"/>
                <a:cs typeface="+mn-cs"/>
              </a:rPr>
              <a:t>,</a:t>
            </a:r>
            <a:r>
              <a:rPr lang="en-US" altLang="ja-JP" sz="1200" b="0" kern="1200" dirty="0" smtClean="0">
                <a:solidFill>
                  <a:schemeClr val="tx2"/>
                </a:solidFill>
                <a:latin typeface="+mn-lt"/>
                <a:ea typeface="ＭＳ Ｐゴシック" charset="0"/>
                <a:cs typeface="ＭＳ Ｐゴシック" charset="0"/>
              </a:rPr>
              <a:t>originated from ozone treatment. The higher decrease of </a:t>
            </a:r>
            <a:r>
              <a:rPr lang="en-US" altLang="ja-JP" sz="1200" b="0" kern="1200" dirty="0" err="1" smtClean="0">
                <a:solidFill>
                  <a:schemeClr val="tx2"/>
                </a:solidFill>
                <a:latin typeface="+mn-lt"/>
                <a:ea typeface="ＭＳ Ｐゴシック" charset="0"/>
                <a:cs typeface="ＭＳ Ｐゴシック" charset="0"/>
              </a:rPr>
              <a:t>anthocyanins</a:t>
            </a:r>
            <a:r>
              <a:rPr lang="en-US" altLang="ja-JP" sz="1200" b="0" kern="1200" dirty="0" smtClean="0">
                <a:solidFill>
                  <a:schemeClr val="tx2"/>
                </a:solidFill>
                <a:latin typeface="+mn-lt"/>
                <a:ea typeface="ＭＳ Ｐゴシック" charset="0"/>
                <a:cs typeface="ＭＳ Ｐゴシック" charset="0"/>
              </a:rPr>
              <a:t> compared to </a:t>
            </a:r>
            <a:r>
              <a:rPr lang="en-US" altLang="ja-JP" sz="1200" b="0" kern="1200" dirty="0" err="1" smtClean="0">
                <a:solidFill>
                  <a:schemeClr val="tx2"/>
                </a:solidFill>
                <a:latin typeface="+mn-lt"/>
                <a:ea typeface="ＭＳ Ｐゴシック" charset="0"/>
                <a:cs typeface="ＭＳ Ｐゴシック" charset="0"/>
              </a:rPr>
              <a:t>flavonols</a:t>
            </a:r>
            <a:r>
              <a:rPr lang="en-US" altLang="ja-JP" sz="1200" b="0" kern="1200" dirty="0" smtClean="0">
                <a:solidFill>
                  <a:schemeClr val="tx2"/>
                </a:solidFill>
                <a:latin typeface="+mn-lt"/>
                <a:ea typeface="ＭＳ Ｐゴシック" charset="0"/>
                <a:cs typeface="ＭＳ Ｐゴシック" charset="0"/>
              </a:rPr>
              <a:t> could be due to the higher reactivity and antioxidant activity of </a:t>
            </a:r>
            <a:r>
              <a:rPr lang="en-US" altLang="ja-JP" sz="1200" b="0" kern="1200" dirty="0" err="1" smtClean="0">
                <a:solidFill>
                  <a:schemeClr val="tx2"/>
                </a:solidFill>
                <a:latin typeface="+mn-lt"/>
                <a:ea typeface="ＭＳ Ｐゴシック" charset="0"/>
                <a:cs typeface="ＭＳ Ｐゴシック" charset="0"/>
              </a:rPr>
              <a:t>anthocyanins</a:t>
            </a:r>
            <a:r>
              <a:rPr lang="en-US" altLang="ja-JP" sz="1200" b="0" kern="1200" dirty="0" smtClean="0">
                <a:solidFill>
                  <a:schemeClr val="tx2"/>
                </a:solidFill>
                <a:latin typeface="+mn-lt"/>
                <a:ea typeface="ＭＳ Ｐゴシック" charset="0"/>
                <a:cs typeface="ＭＳ Ｐゴシック"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200" b="0" kern="1200" dirty="0" err="1" smtClean="0">
                <a:solidFill>
                  <a:schemeClr val="tx2"/>
                </a:solidFill>
                <a:latin typeface="+mn-lt"/>
                <a:ea typeface="ＭＳ Ｐゴシック" charset="0"/>
                <a:cs typeface="ＭＳ Ｐゴシック" charset="0"/>
              </a:rPr>
              <a:t>Anthocianins</a:t>
            </a:r>
            <a:r>
              <a:rPr lang="en-US" altLang="ja-JP" sz="1200" b="0" kern="1200" dirty="0" smtClean="0">
                <a:solidFill>
                  <a:schemeClr val="tx2"/>
                </a:solidFill>
                <a:latin typeface="+mn-lt"/>
                <a:ea typeface="ＭＳ Ｐゴシック" charset="0"/>
                <a:cs typeface="ＭＳ Ｐゴシック" charset="0"/>
              </a:rPr>
              <a:t> and </a:t>
            </a:r>
            <a:r>
              <a:rPr lang="en-US" altLang="ja-JP" sz="1200" b="0" kern="1200" dirty="0" err="1" smtClean="0">
                <a:solidFill>
                  <a:schemeClr val="tx2"/>
                </a:solidFill>
                <a:latin typeface="+mn-lt"/>
                <a:ea typeface="ＭＳ Ｐゴシック" charset="0"/>
                <a:cs typeface="ＭＳ Ｐゴシック" charset="0"/>
              </a:rPr>
              <a:t>Flavonols</a:t>
            </a:r>
            <a:r>
              <a:rPr lang="en-US" altLang="ja-JP" sz="1200" b="0" kern="1200" dirty="0" smtClean="0">
                <a:solidFill>
                  <a:schemeClr val="tx2"/>
                </a:solidFill>
                <a:latin typeface="+mn-lt"/>
                <a:ea typeface="ＭＳ Ｐゴシック" charset="0"/>
                <a:cs typeface="ＭＳ Ｐゴシック" charset="0"/>
              </a:rPr>
              <a:t> are </a:t>
            </a:r>
            <a:r>
              <a:rPr lang="en-US" altLang="ja-JP" sz="1200" b="0" kern="1200" dirty="0" err="1" smtClean="0">
                <a:solidFill>
                  <a:schemeClr val="tx2"/>
                </a:solidFill>
                <a:latin typeface="+mn-lt"/>
                <a:ea typeface="ＭＳ Ｐゴシック" charset="0"/>
                <a:cs typeface="ＭＳ Ｐゴシック" charset="0"/>
              </a:rPr>
              <a:t>polyphenol</a:t>
            </a:r>
            <a:r>
              <a:rPr lang="en-US" altLang="ja-JP" sz="1200" b="0" kern="1200" dirty="0" smtClean="0">
                <a:solidFill>
                  <a:schemeClr val="tx2"/>
                </a:solidFill>
                <a:latin typeface="+mn-lt"/>
                <a:ea typeface="ＭＳ Ｐゴシック" charset="0"/>
                <a:cs typeface="ＭＳ Ｐゴシック" charset="0"/>
              </a:rPr>
              <a:t> antioxidants, oxidative stress decreases their content, worsening their nutritional quality.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200" b="0" kern="1200" dirty="0" smtClean="0">
              <a:solidFill>
                <a:schemeClr val="tx2"/>
              </a:solidFill>
              <a:latin typeface="+mn-lt"/>
              <a:ea typeface="ＭＳ Ｐゴシック" charset="0"/>
              <a:cs typeface="ＭＳ Ｐゴシック" charset="0"/>
            </a:endParaRPr>
          </a:p>
        </p:txBody>
      </p:sp>
      <p:sp>
        <p:nvSpPr>
          <p:cNvPr id="4" name="Segnaposto numero diapositiva 3"/>
          <p:cNvSpPr>
            <a:spLocks noGrp="1"/>
          </p:cNvSpPr>
          <p:nvPr>
            <p:ph type="sldNum" sz="quarter" idx="10"/>
          </p:nvPr>
        </p:nvSpPr>
        <p:spPr/>
        <p:txBody>
          <a:bodyPr/>
          <a:lstStyle/>
          <a:p>
            <a:fld id="{8DEFA341-3A48-478B-8A54-CD3B6E1F9A85}"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en-GB" sz="1200" b="0" dirty="0" smtClean="0">
                <a:latin typeface="+mj-lt"/>
              </a:rPr>
              <a:t>In conclusion:</a:t>
            </a:r>
          </a:p>
          <a:p>
            <a:pPr marL="0" marR="0" lvl="0" indent="0" algn="just" defTabSz="914400" rtl="0" eaLnBrk="1" fontAlgn="base" latinLnBrk="0" hangingPunct="1">
              <a:lnSpc>
                <a:spcPct val="100000"/>
              </a:lnSpc>
              <a:spcBef>
                <a:spcPct val="0"/>
              </a:spcBef>
              <a:spcAft>
                <a:spcPct val="0"/>
              </a:spcAft>
              <a:buClrTx/>
              <a:buSzTx/>
              <a:buFontTx/>
              <a:buNone/>
              <a:tabLst/>
            </a:pPr>
            <a:r>
              <a:rPr lang="en-US" altLang="ja-JP" sz="1200" b="1" dirty="0" smtClean="0">
                <a:solidFill>
                  <a:srgbClr val="01047F"/>
                </a:solidFill>
                <a:latin typeface="+mj-lt"/>
                <a:ea typeface="ＭＳ Ｐゴシック" charset="0"/>
                <a:cs typeface="ＭＳ Ｐゴシック" charset="0"/>
              </a:rPr>
              <a:t>Ozone treatment is a good integration of traditional methods to control microbial contamination of foods. </a:t>
            </a:r>
          </a:p>
          <a:p>
            <a:pPr marL="0" marR="0" lvl="0" indent="0" algn="just" defTabSz="914400" rtl="0" eaLnBrk="1" fontAlgn="base" latinLnBrk="0" hangingPunct="1">
              <a:lnSpc>
                <a:spcPct val="100000"/>
              </a:lnSpc>
              <a:spcBef>
                <a:spcPct val="0"/>
              </a:spcBef>
              <a:spcAft>
                <a:spcPct val="0"/>
              </a:spcAft>
              <a:buClrTx/>
              <a:buSzTx/>
              <a:buFontTx/>
              <a:buNone/>
              <a:tabLst/>
            </a:pPr>
            <a:r>
              <a:rPr lang="en-US" altLang="ja-JP" sz="1200" b="1" dirty="0" smtClean="0">
                <a:solidFill>
                  <a:srgbClr val="01047F"/>
                </a:solidFill>
                <a:latin typeface="+mj-lt"/>
                <a:ea typeface="ＭＳ Ｐゴシック" charset="0"/>
                <a:cs typeface="ＭＳ Ｐゴシック" charset="0"/>
              </a:rPr>
              <a:t>However, antimicrobial ozone concentrations are often too oxidizing to be used in food application. So, food </a:t>
            </a:r>
            <a:r>
              <a:rPr lang="en-US" altLang="ja-JP" sz="1200" b="1" dirty="0" err="1" smtClean="0">
                <a:solidFill>
                  <a:srgbClr val="01047F"/>
                </a:solidFill>
                <a:latin typeface="+mj-lt"/>
                <a:ea typeface="ＭＳ Ｐゴシック" charset="0"/>
                <a:cs typeface="ＭＳ Ｐゴシック" charset="0"/>
              </a:rPr>
              <a:t>ozoneation</a:t>
            </a:r>
            <a:r>
              <a:rPr lang="en-US" altLang="ja-JP" sz="1200" b="1" dirty="0" smtClean="0">
                <a:solidFill>
                  <a:srgbClr val="01047F"/>
                </a:solidFill>
                <a:latin typeface="+mj-lt"/>
                <a:ea typeface="ＭＳ Ｐゴシック" charset="0"/>
                <a:cs typeface="ＭＳ Ｐゴシック" charset="0"/>
              </a:rPr>
              <a:t> should be evaluated case by case. </a:t>
            </a:r>
          </a:p>
          <a:p>
            <a:pPr marL="0" marR="0" lvl="0" indent="0" algn="just" defTabSz="914400" rtl="0" eaLnBrk="1" fontAlgn="base" latinLnBrk="0" hangingPunct="1">
              <a:lnSpc>
                <a:spcPct val="100000"/>
              </a:lnSpc>
              <a:spcBef>
                <a:spcPct val="0"/>
              </a:spcBef>
              <a:spcAft>
                <a:spcPct val="0"/>
              </a:spcAft>
              <a:buClrTx/>
              <a:buSzTx/>
              <a:buFontTx/>
              <a:buNone/>
              <a:tabLst/>
            </a:pPr>
            <a:r>
              <a:rPr lang="en-US" altLang="ja-JP" sz="1200" b="1" dirty="0" smtClean="0">
                <a:solidFill>
                  <a:srgbClr val="01047F"/>
                </a:solidFill>
                <a:latin typeface="+mj-lt"/>
                <a:ea typeface="ＭＳ Ｐゴシック" charset="0"/>
                <a:cs typeface="ＭＳ Ｐゴシック" charset="0"/>
              </a:rPr>
              <a:t>Here we demonstrated that storage of baby leaves under ozone atmosphere (0.5 </a:t>
            </a:r>
            <a:r>
              <a:rPr lang="en-US" altLang="ja-JP" sz="1200" b="1" dirty="0" err="1" smtClean="0">
                <a:solidFill>
                  <a:srgbClr val="01047F"/>
                </a:solidFill>
                <a:latin typeface="+mj-lt"/>
                <a:ea typeface="ＭＳ Ｐゴシック" charset="0"/>
                <a:cs typeface="ＭＳ Ｐゴシック" charset="0"/>
              </a:rPr>
              <a:t>ppm</a:t>
            </a:r>
            <a:r>
              <a:rPr lang="en-US" altLang="ja-JP" sz="1200" b="1" dirty="0" smtClean="0">
                <a:solidFill>
                  <a:srgbClr val="01047F"/>
                </a:solidFill>
                <a:latin typeface="+mj-lt"/>
                <a:ea typeface="ＭＳ Ｐゴシック" charset="0"/>
                <a:cs typeface="ＭＳ Ｐゴシック" charset="0"/>
              </a:rPr>
              <a:t>) did not result in a control of both total </a:t>
            </a:r>
            <a:r>
              <a:rPr lang="en-US" altLang="ja-JP" sz="1200" b="1" dirty="0" err="1" smtClean="0">
                <a:solidFill>
                  <a:srgbClr val="01047F"/>
                </a:solidFill>
                <a:latin typeface="+mj-lt"/>
                <a:ea typeface="ＭＳ Ｐゴシック" charset="0"/>
                <a:cs typeface="ＭＳ Ｐゴシック" charset="0"/>
              </a:rPr>
              <a:t>mesophilic</a:t>
            </a:r>
            <a:r>
              <a:rPr lang="en-US" altLang="ja-JP" sz="1200" b="1" dirty="0" smtClean="0">
                <a:solidFill>
                  <a:srgbClr val="01047F"/>
                </a:solidFill>
                <a:latin typeface="+mj-lt"/>
                <a:ea typeface="ＭＳ Ｐゴシック" charset="0"/>
                <a:cs typeface="ＭＳ Ｐゴシック" charset="0"/>
              </a:rPr>
              <a:t> bacteria and spoilage </a:t>
            </a:r>
            <a:r>
              <a:rPr lang="en-US" altLang="ja-JP" sz="1200" b="1" dirty="0" err="1" smtClean="0">
                <a:solidFill>
                  <a:srgbClr val="01047F"/>
                </a:solidFill>
                <a:latin typeface="+mj-lt"/>
                <a:ea typeface="ＭＳ Ｐゴシック" charset="0"/>
                <a:cs typeface="ＭＳ Ｐゴシック" charset="0"/>
              </a:rPr>
              <a:t>pseudomonads</a:t>
            </a:r>
            <a:r>
              <a:rPr lang="en-US" altLang="ja-JP" sz="1200" b="1" dirty="0" smtClean="0">
                <a:solidFill>
                  <a:srgbClr val="01047F"/>
                </a:solidFill>
                <a:latin typeface="+mj-lt"/>
                <a:ea typeface="ＭＳ Ｐゴシック" charset="0"/>
                <a:cs typeface="ＭＳ Ｐゴシック" charset="0"/>
              </a:rPr>
              <a:t>. Differently, ozone improved the control of mould played by low temperatures, especially in highly contaminated strawberries.</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b="1" dirty="0" smtClean="0">
              <a:solidFill>
                <a:srgbClr val="01047F"/>
              </a:solidFill>
              <a:latin typeface="+mj-lt"/>
              <a:ea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GB" sz="1200" b="1" dirty="0" smtClean="0">
                <a:latin typeface="+mj-lt"/>
              </a:rPr>
              <a:t>The type and the extent of the responses caused by </a:t>
            </a:r>
            <a:r>
              <a:rPr lang="en-US" altLang="it-IT" sz="1200" b="1" dirty="0" smtClean="0">
                <a:latin typeface="+mj-lt"/>
              </a:rPr>
              <a:t>O</a:t>
            </a:r>
            <a:r>
              <a:rPr lang="en-US" altLang="it-IT" sz="1200" b="1" baseline="-25000" dirty="0" smtClean="0">
                <a:latin typeface="+mj-lt"/>
              </a:rPr>
              <a:t>3</a:t>
            </a:r>
            <a:r>
              <a:rPr lang="en-GB" sz="1200" b="1" dirty="0" smtClean="0">
                <a:latin typeface="+mj-lt"/>
              </a:rPr>
              <a:t> depend on various factors, including exposure time and the oxidative status of the treated commodity. </a:t>
            </a:r>
            <a:r>
              <a:rPr lang="en-US" altLang="it-IT" sz="1200" b="1" dirty="0" smtClean="0">
                <a:latin typeface="+mj-lt"/>
              </a:rPr>
              <a:t>O</a:t>
            </a:r>
            <a:r>
              <a:rPr lang="en-US" altLang="it-IT" sz="1200" b="1" baseline="-25000" dirty="0" smtClean="0">
                <a:latin typeface="+mj-lt"/>
              </a:rPr>
              <a:t>3</a:t>
            </a:r>
            <a:r>
              <a:rPr lang="en-US" sz="1200" b="1" dirty="0" smtClean="0">
                <a:latin typeface="+mj-lt"/>
              </a:rPr>
              <a:t> treatments can therefore be developed to capitalize on the beneficial responses, avoiding  detrimental ones,</a:t>
            </a:r>
            <a:r>
              <a:rPr lang="it-IT" sz="1200" b="1" dirty="0" smtClean="0">
                <a:latin typeface="+mj-lt"/>
              </a:rPr>
              <a:t> </a:t>
            </a:r>
            <a:r>
              <a:rPr lang="en-US" sz="1200" b="1" dirty="0" smtClean="0">
                <a:latin typeface="+mj-lt"/>
              </a:rPr>
              <a:t>to develop new postharvest technologies to enhance produce quality.</a:t>
            </a:r>
            <a:endParaRPr lang="it-IT" b="1" dirty="0">
              <a:latin typeface="+mj-lt"/>
            </a:endParaRPr>
          </a:p>
        </p:txBody>
      </p:sp>
      <p:sp>
        <p:nvSpPr>
          <p:cNvPr id="4" name="Segnaposto numero diapositiva 3"/>
          <p:cNvSpPr>
            <a:spLocks noGrp="1"/>
          </p:cNvSpPr>
          <p:nvPr>
            <p:ph type="sldNum" sz="quarter" idx="10"/>
          </p:nvPr>
        </p:nvSpPr>
        <p:spPr/>
        <p:txBody>
          <a:bodyPr/>
          <a:lstStyle/>
          <a:p>
            <a:fld id="{8DEFA341-3A48-478B-8A54-CD3B6E1F9A85}" type="slidenum">
              <a:rPr lang="it-IT" smtClean="0"/>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Authors</a:t>
            </a:r>
            <a:r>
              <a:rPr lang="it-IT" dirty="0" smtClean="0"/>
              <a:t> </a:t>
            </a:r>
            <a:r>
              <a:rPr lang="it-IT" dirty="0" err="1" smtClean="0"/>
              <a:t>thank</a:t>
            </a:r>
            <a:r>
              <a:rPr lang="it-IT" baseline="0" dirty="0" smtClean="0"/>
              <a:t> the </a:t>
            </a:r>
            <a:r>
              <a:rPr lang="it-IT" baseline="0" dirty="0" err="1" smtClean="0"/>
              <a:t>coperation</a:t>
            </a:r>
            <a:r>
              <a:rPr lang="it-IT" baseline="0" dirty="0" smtClean="0"/>
              <a:t> </a:t>
            </a:r>
            <a:r>
              <a:rPr lang="it-IT" baseline="0" dirty="0" err="1" smtClean="0"/>
              <a:t>with</a:t>
            </a:r>
            <a:r>
              <a:rPr lang="it-IT" baseline="0" dirty="0" smtClean="0"/>
              <a:t> </a:t>
            </a:r>
            <a:r>
              <a:rPr lang="it-IT" baseline="0" dirty="0" err="1" smtClean="0"/>
              <a:t>other</a:t>
            </a:r>
            <a:r>
              <a:rPr lang="it-IT" baseline="0" dirty="0" smtClean="0"/>
              <a:t> </a:t>
            </a:r>
            <a:r>
              <a:rPr lang="it-IT" baseline="0" dirty="0" err="1" smtClean="0"/>
              <a:t>researcher</a:t>
            </a:r>
            <a:r>
              <a:rPr lang="it-IT" baseline="0" dirty="0" smtClean="0"/>
              <a:t>.</a:t>
            </a:r>
          </a:p>
          <a:p>
            <a:endParaRPr lang="it-IT" baseline="0" dirty="0" smtClean="0"/>
          </a:p>
          <a:p>
            <a:r>
              <a:rPr lang="it-IT" i="1" baseline="0" dirty="0" err="1" smtClean="0"/>
              <a:t>Between</a:t>
            </a:r>
            <a:r>
              <a:rPr lang="it-IT" i="1" baseline="0" dirty="0" smtClean="0"/>
              <a:t> </a:t>
            </a:r>
            <a:r>
              <a:rPr lang="it-IT" i="1" baseline="0" dirty="0" err="1" smtClean="0"/>
              <a:t>leaf</a:t>
            </a:r>
            <a:r>
              <a:rPr lang="it-IT" i="1" baseline="0" dirty="0" smtClean="0"/>
              <a:t> and </a:t>
            </a:r>
            <a:r>
              <a:rPr lang="it-IT" i="1" baseline="0" dirty="0" err="1" smtClean="0"/>
              <a:t>berries</a:t>
            </a:r>
            <a:r>
              <a:rPr lang="it-IT" i="1" baseline="0" dirty="0" smtClean="0"/>
              <a:t> </a:t>
            </a:r>
            <a:r>
              <a:rPr lang="it-IT" i="1" baseline="0" dirty="0" err="1" smtClean="0"/>
              <a:t>there</a:t>
            </a:r>
            <a:r>
              <a:rPr lang="it-IT" i="1" baseline="0" dirty="0" smtClean="0"/>
              <a:t> are </a:t>
            </a:r>
            <a:r>
              <a:rPr lang="it-IT" i="1" baseline="0" dirty="0" err="1" smtClean="0"/>
              <a:t>different</a:t>
            </a:r>
            <a:r>
              <a:rPr lang="it-IT" i="1" baseline="0" dirty="0" smtClean="0"/>
              <a:t> </a:t>
            </a:r>
            <a:r>
              <a:rPr lang="it-IT" i="1" baseline="0" dirty="0" err="1" smtClean="0"/>
              <a:t>natural</a:t>
            </a:r>
            <a:r>
              <a:rPr lang="it-IT" i="1" baseline="0" dirty="0" smtClean="0"/>
              <a:t> </a:t>
            </a:r>
            <a:r>
              <a:rPr lang="it-IT" i="1" baseline="0" dirty="0" err="1" smtClean="0"/>
              <a:t>structure</a:t>
            </a:r>
            <a:r>
              <a:rPr lang="it-IT" i="1" baseline="0" dirty="0" smtClean="0"/>
              <a:t>, </a:t>
            </a:r>
            <a:r>
              <a:rPr lang="it-IT" i="1" baseline="0" dirty="0" err="1" smtClean="0"/>
              <a:t>if</a:t>
            </a:r>
            <a:r>
              <a:rPr lang="it-IT" i="1" baseline="0" dirty="0" smtClean="0"/>
              <a:t> </a:t>
            </a:r>
            <a:r>
              <a:rPr lang="it-IT" i="1" baseline="0" dirty="0" err="1" smtClean="0"/>
              <a:t>you</a:t>
            </a:r>
            <a:r>
              <a:rPr lang="it-IT" i="1" baseline="0" dirty="0" smtClean="0"/>
              <a:t> </a:t>
            </a:r>
            <a:r>
              <a:rPr lang="it-IT" i="1" baseline="0" dirty="0" err="1" smtClean="0"/>
              <a:t>see</a:t>
            </a:r>
            <a:r>
              <a:rPr lang="it-IT" i="1" baseline="0" dirty="0" smtClean="0"/>
              <a:t> RB </a:t>
            </a:r>
            <a:r>
              <a:rPr lang="it-IT" i="1" baseline="0" dirty="0" err="1" smtClean="0"/>
              <a:t>tou</a:t>
            </a:r>
            <a:r>
              <a:rPr lang="it-IT" i="1" baseline="0" dirty="0" smtClean="0"/>
              <a:t> can note </a:t>
            </a:r>
            <a:r>
              <a:rPr lang="it-IT" i="1" baseline="0" dirty="0" err="1" smtClean="0"/>
              <a:t>that</a:t>
            </a:r>
            <a:r>
              <a:rPr lang="it-IT" i="1" baseline="0" dirty="0" smtClean="0"/>
              <a:t> the </a:t>
            </a:r>
            <a:r>
              <a:rPr lang="it-IT" i="1" baseline="0" dirty="0" err="1" smtClean="0"/>
              <a:t>presence</a:t>
            </a:r>
            <a:r>
              <a:rPr lang="it-IT" i="1" baseline="0" dirty="0" smtClean="0"/>
              <a:t> </a:t>
            </a:r>
            <a:r>
              <a:rPr lang="it-IT" i="1" baseline="0" dirty="0" err="1" smtClean="0"/>
              <a:t>of</a:t>
            </a:r>
            <a:r>
              <a:rPr lang="it-IT" i="1" baseline="0" dirty="0" smtClean="0"/>
              <a:t> </a:t>
            </a:r>
            <a:r>
              <a:rPr lang="it-IT" i="1" baseline="0" dirty="0" err="1" smtClean="0"/>
              <a:t>protuberance</a:t>
            </a:r>
            <a:r>
              <a:rPr lang="it-IT" i="1" baseline="0" dirty="0" smtClean="0"/>
              <a:t> </a:t>
            </a:r>
            <a:r>
              <a:rPr lang="it-IT" i="1" baseline="0" dirty="0" err="1" smtClean="0"/>
              <a:t>impede</a:t>
            </a:r>
            <a:r>
              <a:rPr lang="it-IT" i="1" baseline="0" dirty="0" smtClean="0"/>
              <a:t> </a:t>
            </a:r>
            <a:r>
              <a:rPr lang="it-IT" i="1" baseline="0" dirty="0" err="1" smtClean="0"/>
              <a:t>yhe</a:t>
            </a:r>
            <a:r>
              <a:rPr lang="it-IT" i="1" baseline="0" dirty="0" smtClean="0"/>
              <a:t> </a:t>
            </a:r>
            <a:r>
              <a:rPr lang="it-IT" i="1" baseline="0" dirty="0" err="1" smtClean="0"/>
              <a:t>ozone</a:t>
            </a:r>
            <a:r>
              <a:rPr lang="it-IT" i="1" baseline="0" dirty="0" smtClean="0"/>
              <a:t> </a:t>
            </a:r>
            <a:r>
              <a:rPr lang="it-IT" i="1" baseline="0" dirty="0" err="1" smtClean="0"/>
              <a:t>action</a:t>
            </a:r>
            <a:r>
              <a:rPr lang="it-IT" i="1" baseline="0" dirty="0" smtClean="0"/>
              <a:t>. In the </a:t>
            </a:r>
            <a:r>
              <a:rPr lang="it-IT" i="1" baseline="0" dirty="0" err="1" smtClean="0"/>
              <a:t>leaf</a:t>
            </a:r>
            <a:r>
              <a:rPr lang="it-IT" i="1" baseline="0" dirty="0" smtClean="0"/>
              <a:t> </a:t>
            </a:r>
            <a:r>
              <a:rPr lang="it-IT" i="1" baseline="0" dirty="0" err="1" smtClean="0"/>
              <a:t>there</a:t>
            </a:r>
            <a:r>
              <a:rPr lang="it-IT" i="1" baseline="0" dirty="0" smtClean="0"/>
              <a:t> are the </a:t>
            </a:r>
            <a:r>
              <a:rPr lang="it-IT" i="1" baseline="0" dirty="0" err="1" smtClean="0"/>
              <a:t>stomata</a:t>
            </a:r>
            <a:r>
              <a:rPr lang="it-IT" i="1" baseline="0" dirty="0" smtClean="0"/>
              <a:t> </a:t>
            </a:r>
            <a:r>
              <a:rPr lang="it-IT" i="1" baseline="0" dirty="0" err="1" smtClean="0"/>
              <a:t>colonized</a:t>
            </a:r>
            <a:r>
              <a:rPr lang="it-IT" i="1" baseline="0" dirty="0" smtClean="0"/>
              <a:t> inside </a:t>
            </a:r>
            <a:r>
              <a:rPr lang="it-IT" i="1" baseline="0" dirty="0" err="1" smtClean="0"/>
              <a:t>from</a:t>
            </a:r>
            <a:r>
              <a:rPr lang="it-IT" i="1" baseline="0" dirty="0" smtClean="0"/>
              <a:t> </a:t>
            </a:r>
            <a:r>
              <a:rPr lang="it-IT" i="1" baseline="0" dirty="0" err="1" smtClean="0"/>
              <a:t>microbial</a:t>
            </a:r>
            <a:r>
              <a:rPr lang="it-IT" i="1" baseline="0" dirty="0" smtClean="0"/>
              <a:t> </a:t>
            </a:r>
            <a:r>
              <a:rPr lang="it-IT" i="1" baseline="0" dirty="0" err="1" smtClean="0"/>
              <a:t>cells</a:t>
            </a:r>
            <a:r>
              <a:rPr lang="it-IT" i="1" baseline="0" dirty="0" smtClean="0"/>
              <a:t> </a:t>
            </a:r>
            <a:r>
              <a:rPr lang="it-IT" i="1" baseline="0" dirty="0" err="1" smtClean="0"/>
              <a:t>that</a:t>
            </a:r>
            <a:r>
              <a:rPr lang="it-IT" i="1" baseline="0" dirty="0" smtClean="0"/>
              <a:t> are </a:t>
            </a:r>
            <a:r>
              <a:rPr lang="it-IT" i="1" baseline="0" dirty="0" err="1" smtClean="0"/>
              <a:t>proof</a:t>
            </a:r>
            <a:r>
              <a:rPr lang="it-IT" i="1" baseline="0" dirty="0" smtClean="0"/>
              <a:t>.</a:t>
            </a:r>
          </a:p>
          <a:p>
            <a:endParaRPr lang="it-IT" baseline="0" dirty="0" smtClean="0"/>
          </a:p>
          <a:p>
            <a:r>
              <a:rPr lang="it-IT" i="1" baseline="0" dirty="0" err="1" smtClean="0"/>
              <a:t>Natural</a:t>
            </a:r>
            <a:r>
              <a:rPr lang="it-IT" i="1" baseline="0" dirty="0" smtClean="0"/>
              <a:t> microflora </a:t>
            </a:r>
            <a:r>
              <a:rPr lang="it-IT" i="1" baseline="0" dirty="0" err="1" smtClean="0"/>
              <a:t>growth</a:t>
            </a:r>
            <a:r>
              <a:rPr lang="it-IT" i="1" baseline="0" dirty="0" smtClean="0"/>
              <a:t> </a:t>
            </a:r>
            <a:r>
              <a:rPr lang="it-IT" i="1" baseline="0" dirty="0" err="1" smtClean="0"/>
              <a:t>like</a:t>
            </a:r>
            <a:r>
              <a:rPr lang="it-IT" i="1" baseline="0" dirty="0" smtClean="0"/>
              <a:t> </a:t>
            </a:r>
            <a:r>
              <a:rPr lang="it-IT" i="1" baseline="0" dirty="0" err="1" smtClean="0"/>
              <a:t>microcolonies</a:t>
            </a:r>
            <a:r>
              <a:rPr lang="it-IT" i="1" baseline="0" dirty="0" smtClean="0"/>
              <a:t> or </a:t>
            </a:r>
            <a:r>
              <a:rPr lang="it-IT" i="1" baseline="0" dirty="0" err="1" smtClean="0"/>
              <a:t>as</a:t>
            </a:r>
            <a:r>
              <a:rPr lang="it-IT" i="1" baseline="0" dirty="0" smtClean="0"/>
              <a:t> </a:t>
            </a:r>
            <a:r>
              <a:rPr lang="it-IT" i="1" baseline="0" dirty="0" err="1" smtClean="0"/>
              <a:t>biofilms</a:t>
            </a:r>
            <a:r>
              <a:rPr lang="it-IT" i="1" baseline="0" dirty="0" smtClean="0"/>
              <a:t> or </a:t>
            </a:r>
            <a:r>
              <a:rPr lang="it-IT" i="1" baseline="0" dirty="0" err="1" smtClean="0"/>
              <a:t>also</a:t>
            </a:r>
            <a:r>
              <a:rPr lang="it-IT" i="1" baseline="0" dirty="0" smtClean="0"/>
              <a:t> in </a:t>
            </a:r>
            <a:r>
              <a:rPr lang="it-IT" i="1" baseline="0" dirty="0" err="1" smtClean="0"/>
              <a:t>leafs</a:t>
            </a:r>
            <a:r>
              <a:rPr lang="it-IT" i="1" baseline="0" dirty="0" smtClean="0"/>
              <a:t> </a:t>
            </a:r>
            <a:r>
              <a:rPr lang="it-IT" i="1" baseline="0" dirty="0" err="1" smtClean="0"/>
              <a:t>mesophill</a:t>
            </a:r>
            <a:r>
              <a:rPr lang="it-IT" i="1" baseline="0" dirty="0" smtClean="0"/>
              <a:t> and </a:t>
            </a:r>
            <a:r>
              <a:rPr lang="it-IT" i="1" baseline="0" dirty="0" err="1" smtClean="0"/>
              <a:t>this</a:t>
            </a:r>
            <a:r>
              <a:rPr lang="it-IT" i="1" baseline="0" dirty="0" smtClean="0"/>
              <a:t> </a:t>
            </a:r>
            <a:r>
              <a:rPr lang="it-IT" i="1" baseline="0" dirty="0" err="1" smtClean="0"/>
              <a:t>rapresent</a:t>
            </a:r>
            <a:r>
              <a:rPr lang="it-IT" i="1" baseline="0" dirty="0" smtClean="0"/>
              <a:t> the </a:t>
            </a:r>
            <a:r>
              <a:rPr lang="it-IT" i="1" baseline="0" dirty="0" err="1" smtClean="0"/>
              <a:t>cells</a:t>
            </a:r>
            <a:r>
              <a:rPr lang="it-IT" i="1" baseline="0" dirty="0" smtClean="0"/>
              <a:t> </a:t>
            </a:r>
            <a:r>
              <a:rPr lang="it-IT" i="1" baseline="0" dirty="0" err="1" smtClean="0"/>
              <a:t>intrenalized</a:t>
            </a:r>
            <a:r>
              <a:rPr lang="it-IT" i="1" baseline="0" dirty="0" smtClean="0"/>
              <a:t>, so </a:t>
            </a:r>
            <a:r>
              <a:rPr lang="it-IT" i="1" baseline="0" dirty="0" err="1" smtClean="0"/>
              <a:t>this</a:t>
            </a:r>
            <a:r>
              <a:rPr lang="it-IT" i="1" baseline="0" dirty="0" smtClean="0"/>
              <a:t> target </a:t>
            </a:r>
            <a:r>
              <a:rPr lang="it-IT" i="1" baseline="0" dirty="0" err="1" smtClean="0"/>
              <a:t>is</a:t>
            </a:r>
            <a:r>
              <a:rPr lang="it-IT" i="1" baseline="0" dirty="0" smtClean="0"/>
              <a:t> more strong. </a:t>
            </a:r>
            <a:r>
              <a:rPr lang="it-IT" i="1" baseline="0" dirty="0" err="1" smtClean="0"/>
              <a:t>External</a:t>
            </a:r>
            <a:r>
              <a:rPr lang="it-IT" i="1" baseline="0" dirty="0" smtClean="0"/>
              <a:t> </a:t>
            </a:r>
            <a:r>
              <a:rPr lang="it-IT" i="1" baseline="0" dirty="0" err="1" smtClean="0"/>
              <a:t>cell</a:t>
            </a:r>
            <a:r>
              <a:rPr lang="it-IT" i="1" baseline="0" dirty="0" smtClean="0"/>
              <a:t> dead and </a:t>
            </a:r>
            <a:r>
              <a:rPr lang="it-IT" i="1" baseline="0" dirty="0" err="1" smtClean="0"/>
              <a:t>release</a:t>
            </a:r>
            <a:r>
              <a:rPr lang="it-IT" i="1" baseline="0" dirty="0" smtClean="0"/>
              <a:t> EPS </a:t>
            </a:r>
            <a:r>
              <a:rPr lang="it-IT" i="1" baseline="0" dirty="0" err="1" smtClean="0"/>
              <a:t>that</a:t>
            </a:r>
            <a:r>
              <a:rPr lang="it-IT" i="1" baseline="0" dirty="0" smtClean="0"/>
              <a:t> </a:t>
            </a:r>
            <a:r>
              <a:rPr lang="it-IT" i="1" baseline="0" dirty="0" err="1" smtClean="0"/>
              <a:t>bound</a:t>
            </a:r>
            <a:r>
              <a:rPr lang="it-IT" i="1" baseline="0" dirty="0" smtClean="0"/>
              <a:t> the </a:t>
            </a:r>
            <a:r>
              <a:rPr lang="it-IT" i="1" baseline="0" dirty="0" err="1" smtClean="0"/>
              <a:t>microbial</a:t>
            </a:r>
            <a:r>
              <a:rPr lang="it-IT" i="1" baseline="0" dirty="0" smtClean="0"/>
              <a:t> </a:t>
            </a:r>
            <a:r>
              <a:rPr lang="it-IT" i="1" baseline="0" dirty="0" err="1" smtClean="0"/>
              <a:t>cells</a:t>
            </a:r>
            <a:r>
              <a:rPr lang="it-IT" i="1" baseline="0" dirty="0" smtClean="0"/>
              <a:t> </a:t>
            </a:r>
            <a:r>
              <a:rPr lang="it-IT" i="1" baseline="0" dirty="0" err="1" smtClean="0"/>
              <a:t>to</a:t>
            </a:r>
            <a:r>
              <a:rPr lang="it-IT" i="1" baseline="0" dirty="0" smtClean="0"/>
              <a:t> </a:t>
            </a:r>
            <a:r>
              <a:rPr lang="it-IT" i="1" baseline="0" dirty="0" err="1" smtClean="0"/>
              <a:t>protect</a:t>
            </a:r>
            <a:r>
              <a:rPr lang="it-IT" i="1" baseline="0" dirty="0" smtClean="0"/>
              <a:t> </a:t>
            </a:r>
            <a:r>
              <a:rPr lang="it-IT" i="1" baseline="0" dirty="0" err="1" smtClean="0"/>
              <a:t>against</a:t>
            </a:r>
            <a:r>
              <a:rPr lang="it-IT" i="1" baseline="0" dirty="0" smtClean="0"/>
              <a:t> the </a:t>
            </a:r>
            <a:r>
              <a:rPr lang="it-IT" i="1" baseline="0" dirty="0" err="1" smtClean="0"/>
              <a:t>ozone</a:t>
            </a:r>
            <a:r>
              <a:rPr lang="it-IT" i="1" baseline="0" dirty="0" smtClean="0"/>
              <a:t> </a:t>
            </a:r>
            <a:r>
              <a:rPr lang="it-IT" i="1" baseline="0" dirty="0" err="1" smtClean="0"/>
              <a:t>action</a:t>
            </a:r>
            <a:r>
              <a:rPr lang="it-IT" i="1" baseline="0" dirty="0" smtClean="0"/>
              <a:t>, </a:t>
            </a:r>
            <a:r>
              <a:rPr lang="it-IT" i="1" baseline="0" dirty="0" err="1" smtClean="0"/>
              <a:t>any</a:t>
            </a:r>
            <a:r>
              <a:rPr lang="it-IT" i="1" baseline="0" dirty="0" smtClean="0"/>
              <a:t> </a:t>
            </a:r>
            <a:r>
              <a:rPr lang="it-IT" i="1" baseline="0" dirty="0" err="1" smtClean="0"/>
              <a:t>cells</a:t>
            </a:r>
            <a:r>
              <a:rPr lang="it-IT" i="1" baseline="0" dirty="0" smtClean="0"/>
              <a:t> </a:t>
            </a:r>
            <a:r>
              <a:rPr lang="it-IT" i="1" baseline="0" dirty="0" err="1" smtClean="0"/>
              <a:t>below</a:t>
            </a:r>
            <a:r>
              <a:rPr lang="it-IT" i="1" baseline="0" dirty="0" smtClean="0"/>
              <a:t>.</a:t>
            </a:r>
          </a:p>
          <a:p>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i="1" baseline="0" dirty="0" err="1" smtClean="0"/>
              <a:t>Our</a:t>
            </a:r>
            <a:r>
              <a:rPr lang="it-IT" i="1" baseline="0" dirty="0" smtClean="0"/>
              <a:t> </a:t>
            </a:r>
            <a:r>
              <a:rPr lang="it-IT" i="1" baseline="0" dirty="0" err="1" smtClean="0"/>
              <a:t>experiment</a:t>
            </a:r>
            <a:r>
              <a:rPr lang="it-IT" i="1" baseline="0" dirty="0" smtClean="0"/>
              <a:t> are </a:t>
            </a:r>
            <a:r>
              <a:rPr lang="it-IT" i="1" baseline="0" dirty="0" err="1" smtClean="0"/>
              <a:t>really</a:t>
            </a:r>
            <a:r>
              <a:rPr lang="it-IT" i="1" baseline="0" dirty="0" smtClean="0"/>
              <a:t> </a:t>
            </a:r>
            <a:r>
              <a:rPr lang="it-IT" i="1" baseline="0" dirty="0" err="1" smtClean="0"/>
              <a:t>because</a:t>
            </a:r>
            <a:r>
              <a:rPr lang="it-IT" i="1" baseline="0" dirty="0" smtClean="0"/>
              <a:t> the </a:t>
            </a:r>
            <a:r>
              <a:rPr lang="it-IT" i="1" baseline="0" dirty="0" err="1" smtClean="0"/>
              <a:t>pepper</a:t>
            </a:r>
            <a:r>
              <a:rPr lang="it-IT" i="1" baseline="0" dirty="0" smtClean="0"/>
              <a:t> </a:t>
            </a:r>
            <a:r>
              <a:rPr lang="it-IT" i="1" baseline="0" dirty="0" err="1" smtClean="0"/>
              <a:t>surface</a:t>
            </a:r>
            <a:r>
              <a:rPr lang="it-IT" i="1" baseline="0" dirty="0" smtClean="0"/>
              <a:t> are </a:t>
            </a:r>
            <a:r>
              <a:rPr lang="it-IT" i="1" baseline="0" dirty="0" err="1" smtClean="0"/>
              <a:t>very</a:t>
            </a:r>
            <a:r>
              <a:rPr lang="it-IT" i="1" baseline="0" dirty="0" smtClean="0"/>
              <a:t> </a:t>
            </a:r>
            <a:r>
              <a:rPr lang="it-IT" i="1" baseline="0" dirty="0" err="1" smtClean="0"/>
              <a:t>clen</a:t>
            </a:r>
            <a:r>
              <a:rPr lang="it-IT" i="1" baseline="0" dirty="0" smtClean="0"/>
              <a:t> and </a:t>
            </a:r>
            <a:r>
              <a:rPr lang="it-IT" i="1" baseline="0" dirty="0" err="1" smtClean="0"/>
              <a:t>smooth</a:t>
            </a:r>
            <a:r>
              <a:rPr lang="it-IT" i="1" baseline="0" dirty="0" smtClean="0"/>
              <a:t> so </a:t>
            </a:r>
            <a:r>
              <a:rPr lang="it-IT" i="1" baseline="0" dirty="0" err="1" smtClean="0"/>
              <a:t>cells</a:t>
            </a:r>
            <a:r>
              <a:rPr lang="it-IT" i="1" baseline="0" dirty="0" smtClean="0"/>
              <a:t> are </a:t>
            </a:r>
            <a:r>
              <a:rPr lang="it-IT" i="1" baseline="0" dirty="0" err="1" smtClean="0"/>
              <a:t>completly</a:t>
            </a:r>
            <a:r>
              <a:rPr lang="it-IT" i="1" baseline="0" dirty="0" smtClean="0"/>
              <a:t> </a:t>
            </a:r>
            <a:r>
              <a:rPr lang="it-IT" i="1" baseline="0" dirty="0" err="1" smtClean="0"/>
              <a:t>expose</a:t>
            </a:r>
            <a:r>
              <a:rPr lang="it-IT" i="1" baseline="0" dirty="0" smtClean="0"/>
              <a:t> </a:t>
            </a:r>
            <a:r>
              <a:rPr lang="it-IT" i="1" baseline="0" dirty="0" err="1" smtClean="0"/>
              <a:t>to</a:t>
            </a:r>
            <a:r>
              <a:rPr lang="it-IT" i="1" baseline="0" dirty="0" smtClean="0"/>
              <a:t> </a:t>
            </a:r>
            <a:r>
              <a:rPr lang="it-IT" i="1" baseline="0" dirty="0" err="1" smtClean="0"/>
              <a:t>ozone</a:t>
            </a:r>
            <a:r>
              <a:rPr lang="it-IT" i="1" baseline="0" dirty="0" smtClean="0"/>
              <a:t> </a:t>
            </a:r>
            <a:r>
              <a:rPr lang="it-IT" i="1" baseline="0" dirty="0" err="1" smtClean="0"/>
              <a:t>action</a:t>
            </a:r>
            <a:r>
              <a:rPr lang="it-IT" i="1" baseline="0" dirty="0" smtClean="0"/>
              <a:t>, in </a:t>
            </a:r>
            <a:r>
              <a:rPr lang="it-IT" i="1" baseline="0" dirty="0" err="1" smtClean="0"/>
              <a:t>this</a:t>
            </a:r>
            <a:r>
              <a:rPr lang="it-IT" i="1" baseline="0" dirty="0" smtClean="0"/>
              <a:t> way the </a:t>
            </a:r>
            <a:r>
              <a:rPr lang="it-IT" i="1" baseline="0" dirty="0" err="1" smtClean="0"/>
              <a:t>results</a:t>
            </a:r>
            <a:r>
              <a:rPr lang="it-IT" i="1" baseline="0" dirty="0" smtClean="0"/>
              <a:t> are </a:t>
            </a:r>
            <a:r>
              <a:rPr lang="it-IT" i="1" baseline="0" dirty="0" err="1" smtClean="0"/>
              <a:t>evident</a:t>
            </a:r>
            <a:r>
              <a:rPr lang="it-IT" i="1" baseline="0" dirty="0" smtClean="0"/>
              <a:t>. </a:t>
            </a:r>
            <a:r>
              <a:rPr lang="it-IT" i="1" baseline="0" dirty="0" err="1" smtClean="0"/>
              <a:t>Microbial</a:t>
            </a:r>
            <a:r>
              <a:rPr lang="it-IT" i="1" baseline="0" dirty="0" smtClean="0"/>
              <a:t> </a:t>
            </a:r>
            <a:r>
              <a:rPr lang="it-IT" i="1" baseline="0" dirty="0" err="1" smtClean="0"/>
              <a:t>cells</a:t>
            </a:r>
            <a:r>
              <a:rPr lang="it-IT" i="1" baseline="0" dirty="0" smtClean="0"/>
              <a:t> </a:t>
            </a:r>
            <a:r>
              <a:rPr lang="it-IT" i="1" baseline="0" dirty="0" err="1" smtClean="0"/>
              <a:t>growth</a:t>
            </a:r>
            <a:r>
              <a:rPr lang="it-IT" i="1" baseline="0" dirty="0" smtClean="0"/>
              <a:t> on </a:t>
            </a:r>
            <a:r>
              <a:rPr lang="it-IT" i="1" baseline="0" dirty="0" err="1" smtClean="0"/>
              <a:t>surface</a:t>
            </a:r>
            <a:r>
              <a:rPr lang="it-IT" i="1" baseline="0" dirty="0" smtClean="0"/>
              <a:t> and produce </a:t>
            </a:r>
            <a:r>
              <a:rPr lang="it-IT" i="1" baseline="0" dirty="0" err="1" smtClean="0"/>
              <a:t>structure</a:t>
            </a:r>
            <a:r>
              <a:rPr lang="it-IT" i="1" baseline="0" dirty="0" smtClean="0"/>
              <a:t> </a:t>
            </a:r>
            <a:r>
              <a:rPr lang="it-IT" i="1" baseline="0" dirty="0" err="1" smtClean="0"/>
              <a:t>that</a:t>
            </a:r>
            <a:r>
              <a:rPr lang="it-IT" i="1" baseline="0" dirty="0" smtClean="0"/>
              <a:t> reduce </a:t>
            </a:r>
            <a:r>
              <a:rPr lang="it-IT" i="1" baseline="0" dirty="0" err="1" smtClean="0"/>
              <a:t>ozone</a:t>
            </a:r>
            <a:r>
              <a:rPr lang="it-IT" i="1" baseline="0" dirty="0" smtClean="0"/>
              <a:t> </a:t>
            </a:r>
            <a:r>
              <a:rPr lang="it-IT" i="1" baseline="0" dirty="0" err="1" smtClean="0"/>
              <a:t>action</a:t>
            </a:r>
            <a:r>
              <a:rPr lang="it-IT" i="1" baseline="0" dirty="0" smtClean="0"/>
              <a:t>, in </a:t>
            </a:r>
            <a:r>
              <a:rPr lang="it-IT" i="1" baseline="0" dirty="0" err="1" smtClean="0"/>
              <a:t>addition</a:t>
            </a:r>
            <a:r>
              <a:rPr lang="it-IT" i="1" baseline="0" dirty="0" smtClean="0"/>
              <a:t>  </a:t>
            </a:r>
            <a:r>
              <a:rPr lang="it-IT" i="1" baseline="0" dirty="0" err="1" smtClean="0"/>
              <a:t>to</a:t>
            </a:r>
            <a:r>
              <a:rPr lang="it-IT" i="1" baseline="0" dirty="0" smtClean="0"/>
              <a:t> the </a:t>
            </a:r>
            <a:r>
              <a:rPr lang="it-IT" i="1" baseline="0" dirty="0" err="1" smtClean="0"/>
              <a:t>d</a:t>
            </a:r>
            <a:r>
              <a:rPr lang="it-IT" i="1" dirty="0" err="1" smtClean="0"/>
              <a:t>ifferent</a:t>
            </a:r>
            <a:r>
              <a:rPr lang="it-IT" i="1" dirty="0" smtClean="0"/>
              <a:t> </a:t>
            </a:r>
            <a:r>
              <a:rPr lang="it-IT" i="1" dirty="0" err="1" smtClean="0"/>
              <a:t>diffusion</a:t>
            </a:r>
            <a:r>
              <a:rPr lang="it-IT" i="1" dirty="0" smtClean="0"/>
              <a:t> </a:t>
            </a:r>
            <a:r>
              <a:rPr lang="it-IT" i="1" dirty="0" err="1" smtClean="0"/>
              <a:t>of</a:t>
            </a:r>
            <a:r>
              <a:rPr lang="it-IT" i="1" dirty="0" smtClean="0"/>
              <a:t> </a:t>
            </a:r>
            <a:r>
              <a:rPr lang="it-IT" i="1" dirty="0" err="1" smtClean="0"/>
              <a:t>ozone</a:t>
            </a:r>
            <a:r>
              <a:rPr lang="it-IT" i="1" dirty="0" smtClean="0"/>
              <a:t> and </a:t>
            </a:r>
            <a:r>
              <a:rPr lang="it-IT" i="1" dirty="0" err="1" smtClean="0"/>
              <a:t>different</a:t>
            </a:r>
            <a:r>
              <a:rPr lang="it-IT" i="1" dirty="0" smtClean="0"/>
              <a:t> </a:t>
            </a:r>
            <a:r>
              <a:rPr lang="it-IT" i="1" dirty="0" err="1" smtClean="0"/>
              <a:t>reaction</a:t>
            </a:r>
            <a:r>
              <a:rPr lang="it-IT" i="1" baseline="0" dirty="0" smtClean="0"/>
              <a:t>  </a:t>
            </a:r>
            <a:r>
              <a:rPr lang="it-IT" i="1" baseline="0" dirty="0" err="1" smtClean="0"/>
              <a:t>of</a:t>
            </a:r>
            <a:r>
              <a:rPr lang="it-IT" i="1" baseline="0" dirty="0" smtClean="0"/>
              <a:t> </a:t>
            </a:r>
            <a:r>
              <a:rPr lang="it-IT" i="1" baseline="0" dirty="0" err="1" smtClean="0"/>
              <a:t>bacteria</a:t>
            </a:r>
            <a:r>
              <a:rPr lang="it-IT" i="1" baseline="0" dirty="0" smtClean="0"/>
              <a:t> </a:t>
            </a:r>
            <a:r>
              <a:rPr lang="it-IT" i="1" baseline="0" smtClean="0"/>
              <a:t>and fungi.</a:t>
            </a:r>
            <a:endParaRPr lang="it-IT"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i="1" baseline="0" dirty="0" smtClean="0"/>
              <a:t>A </a:t>
            </a:r>
            <a:r>
              <a:rPr lang="it-IT" i="1" baseline="0" dirty="0" err="1" smtClean="0"/>
              <a:t>very</a:t>
            </a:r>
            <a:r>
              <a:rPr lang="it-IT" i="1" baseline="0" dirty="0" smtClean="0"/>
              <a:t> </a:t>
            </a:r>
            <a:r>
              <a:rPr lang="it-IT" i="1" baseline="0" dirty="0" err="1" smtClean="0"/>
              <a:t>good</a:t>
            </a:r>
            <a:r>
              <a:rPr lang="it-IT" i="1" baseline="0" dirty="0" smtClean="0"/>
              <a:t> </a:t>
            </a:r>
            <a:r>
              <a:rPr lang="it-IT" i="1" baseline="0" dirty="0" err="1" smtClean="0"/>
              <a:t>tools</a:t>
            </a:r>
            <a:r>
              <a:rPr lang="it-IT" i="1" baseline="0" dirty="0" smtClean="0"/>
              <a:t> </a:t>
            </a:r>
            <a:r>
              <a:rPr lang="it-IT" i="1" baseline="0" dirty="0" err="1" smtClean="0"/>
              <a:t>like</a:t>
            </a:r>
            <a:r>
              <a:rPr lang="it-IT" i="1" baseline="0" dirty="0" smtClean="0"/>
              <a:t> challenge test  report the  </a:t>
            </a:r>
            <a:r>
              <a:rPr lang="it-IT" i="1" baseline="0" dirty="0" err="1" smtClean="0"/>
              <a:t>relationship</a:t>
            </a:r>
            <a:r>
              <a:rPr lang="it-IT" i="1" baseline="0" dirty="0" smtClean="0"/>
              <a:t> </a:t>
            </a:r>
            <a:r>
              <a:rPr lang="it-IT" i="1" baseline="0" dirty="0" err="1" smtClean="0"/>
              <a:t>between</a:t>
            </a:r>
            <a:r>
              <a:rPr lang="it-IT" i="1" baseline="0" dirty="0" smtClean="0"/>
              <a:t> </a:t>
            </a:r>
            <a:r>
              <a:rPr lang="it-IT" i="1" baseline="0" dirty="0" err="1" smtClean="0"/>
              <a:t>food</a:t>
            </a:r>
            <a:r>
              <a:rPr lang="it-IT" i="1" baseline="0" dirty="0" smtClean="0"/>
              <a:t> and </a:t>
            </a:r>
            <a:r>
              <a:rPr lang="it-IT" i="1" baseline="0" dirty="0" err="1" smtClean="0"/>
              <a:t>microbial</a:t>
            </a:r>
            <a:r>
              <a:rPr lang="it-IT" i="1" baseline="0" dirty="0" smtClean="0"/>
              <a:t> </a:t>
            </a:r>
            <a:r>
              <a:rPr lang="it-IT" i="1" baseline="0" dirty="0" err="1" smtClean="0"/>
              <a:t>contamination</a:t>
            </a:r>
            <a:r>
              <a:rPr lang="it-IT" i="1" baseline="0" dirty="0" smtClean="0"/>
              <a:t>. </a:t>
            </a:r>
          </a:p>
          <a:p>
            <a:endParaRPr lang="it-IT" baseline="0" dirty="0" smtClean="0"/>
          </a:p>
        </p:txBody>
      </p:sp>
      <p:sp>
        <p:nvSpPr>
          <p:cNvPr id="4" name="Segnaposto numero diapositiva 3"/>
          <p:cNvSpPr>
            <a:spLocks noGrp="1"/>
          </p:cNvSpPr>
          <p:nvPr>
            <p:ph type="sldNum" sz="quarter" idx="10"/>
          </p:nvPr>
        </p:nvSpPr>
        <p:spPr/>
        <p:txBody>
          <a:bodyPr/>
          <a:lstStyle/>
          <a:p>
            <a:fld id="{8DEFA341-3A48-478B-8A54-CD3B6E1F9A85}" type="slidenum">
              <a:rPr lang="it-IT" smtClean="0"/>
              <a:pPr/>
              <a:t>17</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Consumers require safe, fresh and ready to eat food.</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In order to extend the shelf life post harvest vegetables</a:t>
            </a:r>
            <a:r>
              <a:rPr lang="en-US" sz="1200" b="1" kern="1200" baseline="0" dirty="0" smtClean="0">
                <a:solidFill>
                  <a:schemeClr val="tx1"/>
                </a:solidFill>
                <a:latin typeface="+mn-lt"/>
                <a:ea typeface="+mn-ea"/>
                <a:cs typeface="+mn-cs"/>
              </a:rPr>
              <a:t> and fruits, conventionally processes include the application of low temperature.</a:t>
            </a:r>
            <a:r>
              <a:rPr lang="en-US" sz="12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The typical cold chain as represented in the figure, does not represent an appropriate way to ensure </a:t>
            </a:r>
            <a:r>
              <a:rPr lang="en-US" sz="1200" b="1" kern="1200" dirty="0" smtClean="0">
                <a:solidFill>
                  <a:schemeClr val="tx1"/>
                </a:solidFill>
                <a:latin typeface="+mn-lt"/>
                <a:ea typeface="+mn-ea"/>
                <a:cs typeface="+mn-cs"/>
              </a:rPr>
              <a:t>food quality and </a:t>
            </a:r>
            <a:r>
              <a:rPr lang="en-US" sz="1200" b="1" kern="1200" dirty="0" smtClean="0">
                <a:solidFill>
                  <a:schemeClr val="tx1"/>
                </a:solidFill>
                <a:latin typeface="+mn-lt"/>
                <a:ea typeface="+mn-ea"/>
                <a:cs typeface="+mn-cs"/>
              </a:rPr>
              <a:t>especially to keep it stable with time.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Therefore, new advanced methods of preservation include the use of ozone that </a:t>
            </a:r>
            <a:r>
              <a:rPr lang="en-US" sz="1200" b="1" kern="1200" dirty="0" err="1" smtClean="0">
                <a:solidFill>
                  <a:schemeClr val="tx1"/>
                </a:solidFill>
                <a:latin typeface="+mn-lt"/>
                <a:ea typeface="+mn-ea"/>
                <a:cs typeface="+mn-cs"/>
              </a:rPr>
              <a:t>doesent</a:t>
            </a:r>
            <a:r>
              <a:rPr lang="en-US" sz="1200" b="1" kern="1200" dirty="0" smtClean="0">
                <a:solidFill>
                  <a:schemeClr val="tx1"/>
                </a:solidFill>
                <a:latin typeface="+mn-lt"/>
                <a:ea typeface="+mn-ea"/>
                <a:cs typeface="+mn-cs"/>
              </a:rPr>
              <a:t> release residue, and then the food is safe.</a:t>
            </a:r>
          </a:p>
          <a:p>
            <a:pPr algn="just"/>
            <a:endParaRPr lang="it-IT" b="1" dirty="0" smtClean="0"/>
          </a:p>
          <a:p>
            <a:pPr algn="just"/>
            <a:r>
              <a:rPr lang="it-IT" b="1" dirty="0" err="1" smtClean="0"/>
              <a:t>Ozone</a:t>
            </a:r>
            <a:r>
              <a:rPr lang="it-IT" b="1" dirty="0" smtClean="0"/>
              <a:t> </a:t>
            </a:r>
            <a:r>
              <a:rPr lang="it-IT" b="1" dirty="0" err="1" smtClean="0"/>
              <a:t>an</a:t>
            </a:r>
            <a:r>
              <a:rPr lang="it-IT" b="1" dirty="0" smtClean="0"/>
              <a:t> </a:t>
            </a:r>
            <a:r>
              <a:rPr lang="it-IT" b="1" dirty="0" err="1" smtClean="0"/>
              <a:t>unstable</a:t>
            </a:r>
            <a:r>
              <a:rPr lang="it-IT" b="1" dirty="0" smtClean="0"/>
              <a:t> </a:t>
            </a:r>
            <a:r>
              <a:rPr lang="it-IT" b="1" dirty="0" err="1" smtClean="0"/>
              <a:t>highly</a:t>
            </a:r>
            <a:r>
              <a:rPr lang="it-IT" b="1" dirty="0" smtClean="0"/>
              <a:t> </a:t>
            </a:r>
            <a:r>
              <a:rPr lang="it-IT" b="1" dirty="0" err="1" smtClean="0"/>
              <a:t>reactive</a:t>
            </a:r>
            <a:r>
              <a:rPr lang="it-IT" b="1" dirty="0" smtClean="0"/>
              <a:t> </a:t>
            </a:r>
            <a:r>
              <a:rPr lang="it-IT" b="1" dirty="0" err="1" smtClean="0"/>
              <a:t>molecule</a:t>
            </a:r>
            <a:r>
              <a:rPr lang="it-IT" b="1" dirty="0" smtClean="0"/>
              <a:t> </a:t>
            </a:r>
            <a:r>
              <a:rPr lang="it-IT" b="1" dirty="0" err="1" smtClean="0"/>
              <a:t>composed</a:t>
            </a:r>
            <a:r>
              <a:rPr lang="it-IT" b="1" dirty="0" smtClean="0"/>
              <a:t> </a:t>
            </a:r>
            <a:r>
              <a:rPr lang="it-IT" b="1" dirty="0" err="1" smtClean="0"/>
              <a:t>by</a:t>
            </a:r>
            <a:r>
              <a:rPr lang="it-IT" b="1" dirty="0" smtClean="0"/>
              <a:t> </a:t>
            </a:r>
            <a:r>
              <a:rPr lang="it-IT" b="1" dirty="0" err="1" smtClean="0"/>
              <a:t>three</a:t>
            </a:r>
            <a:r>
              <a:rPr lang="it-IT" b="1" dirty="0" smtClean="0"/>
              <a:t> </a:t>
            </a:r>
            <a:r>
              <a:rPr lang="it-IT" b="1" dirty="0" err="1" smtClean="0"/>
              <a:t>oxygen</a:t>
            </a:r>
            <a:r>
              <a:rPr lang="it-IT" b="1" dirty="0" smtClean="0"/>
              <a:t> </a:t>
            </a:r>
            <a:r>
              <a:rPr lang="it-IT" b="1" dirty="0" err="1" smtClean="0"/>
              <a:t>atoms</a:t>
            </a:r>
            <a:r>
              <a:rPr lang="it-IT" b="1" dirty="0" smtClean="0"/>
              <a:t> (O</a:t>
            </a:r>
            <a:r>
              <a:rPr lang="it-IT" b="1" baseline="-25000" dirty="0" smtClean="0"/>
              <a:t>3</a:t>
            </a:r>
            <a:r>
              <a:rPr lang="it-IT" b="1" dirty="0" smtClean="0"/>
              <a:t>)</a:t>
            </a:r>
            <a:endParaRPr lang="en-US" sz="1200" b="1"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8DEFA341-3A48-478B-8A54-CD3B6E1F9A85}"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b="1" dirty="0" err="1" smtClean="0"/>
              <a:t>Immediately</a:t>
            </a:r>
            <a:r>
              <a:rPr lang="it-IT" b="1" dirty="0" smtClean="0"/>
              <a:t> </a:t>
            </a:r>
            <a:r>
              <a:rPr lang="it-IT" b="1" dirty="0" err="1" smtClean="0"/>
              <a:t>after</a:t>
            </a:r>
            <a:r>
              <a:rPr lang="it-IT" b="1" dirty="0" smtClean="0"/>
              <a:t> production </a:t>
            </a:r>
            <a:r>
              <a:rPr lang="it-IT" b="1" dirty="0" err="1" smtClean="0"/>
              <a:t>ozone</a:t>
            </a:r>
            <a:r>
              <a:rPr lang="it-IT" b="1" dirty="0" smtClean="0"/>
              <a:t> can </a:t>
            </a:r>
            <a:r>
              <a:rPr lang="it-IT" b="1" dirty="0" err="1" smtClean="0"/>
              <a:t>be</a:t>
            </a:r>
            <a:r>
              <a:rPr lang="it-IT" b="1" dirty="0" smtClean="0"/>
              <a:t> </a:t>
            </a:r>
            <a:r>
              <a:rPr lang="it-IT" b="1" dirty="0" err="1" smtClean="0"/>
              <a:t>applied</a:t>
            </a:r>
            <a:r>
              <a:rPr lang="it-IT" b="1" dirty="0" smtClean="0"/>
              <a:t> under </a:t>
            </a:r>
            <a:r>
              <a:rPr lang="it-IT" b="1" dirty="0" err="1" smtClean="0"/>
              <a:t>gaseous</a:t>
            </a:r>
            <a:r>
              <a:rPr lang="it-IT" b="1" dirty="0" smtClean="0"/>
              <a:t> or </a:t>
            </a:r>
            <a:r>
              <a:rPr lang="it-IT" b="1" dirty="0" err="1" smtClean="0"/>
              <a:t>water-solube</a:t>
            </a:r>
            <a:r>
              <a:rPr lang="it-IT" b="1" dirty="0" smtClean="0"/>
              <a:t> </a:t>
            </a:r>
            <a:r>
              <a:rPr lang="it-IT" b="1" dirty="0" err="1" smtClean="0"/>
              <a:t>form</a:t>
            </a:r>
            <a:r>
              <a:rPr lang="it-IT" b="1" dirty="0" smtClean="0"/>
              <a:t> </a:t>
            </a:r>
          </a:p>
          <a:p>
            <a:pPr algn="just"/>
            <a:r>
              <a:rPr lang="it-IT" b="1" dirty="0" err="1" smtClean="0"/>
              <a:t>Ozone</a:t>
            </a:r>
            <a:r>
              <a:rPr lang="it-IT" b="1" dirty="0" smtClean="0"/>
              <a:t> </a:t>
            </a:r>
            <a:r>
              <a:rPr lang="it-IT" b="1" dirty="0" err="1" smtClean="0"/>
              <a:t>displays</a:t>
            </a:r>
            <a:r>
              <a:rPr lang="it-IT" b="1" dirty="0" smtClean="0"/>
              <a:t> a wide </a:t>
            </a:r>
            <a:r>
              <a:rPr lang="it-IT" b="1" dirty="0" err="1" smtClean="0"/>
              <a:t>range</a:t>
            </a:r>
            <a:r>
              <a:rPr lang="it-IT" b="1" dirty="0" smtClean="0"/>
              <a:t> </a:t>
            </a:r>
            <a:r>
              <a:rPr lang="it-IT" b="1" dirty="0" err="1" smtClean="0"/>
              <a:t>of</a:t>
            </a:r>
            <a:r>
              <a:rPr lang="it-IT" b="1" dirty="0" smtClean="0"/>
              <a:t> </a:t>
            </a:r>
            <a:r>
              <a:rPr lang="it-IT" b="1" dirty="0" err="1" smtClean="0"/>
              <a:t>antimicrobial</a:t>
            </a:r>
            <a:r>
              <a:rPr lang="it-IT" b="1" dirty="0" smtClean="0"/>
              <a:t> </a:t>
            </a:r>
            <a:r>
              <a:rPr lang="it-IT" b="1" dirty="0" err="1" smtClean="0"/>
              <a:t>activity</a:t>
            </a:r>
            <a:r>
              <a:rPr lang="it-IT" b="1" dirty="0" smtClean="0"/>
              <a:t> </a:t>
            </a:r>
            <a:r>
              <a:rPr lang="it-IT" b="1" dirty="0" err="1" smtClean="0"/>
              <a:t>thanks</a:t>
            </a:r>
            <a:r>
              <a:rPr lang="it-IT" b="1" dirty="0" smtClean="0"/>
              <a:t> </a:t>
            </a:r>
            <a:r>
              <a:rPr lang="it-IT" b="1" dirty="0" err="1" smtClean="0"/>
              <a:t>to</a:t>
            </a:r>
            <a:r>
              <a:rPr lang="it-IT" b="1" dirty="0" smtClean="0"/>
              <a:t> </a:t>
            </a:r>
            <a:r>
              <a:rPr lang="it-IT" b="1" dirty="0" err="1" smtClean="0"/>
              <a:t>its</a:t>
            </a:r>
            <a:r>
              <a:rPr lang="it-IT" b="1" dirty="0" smtClean="0"/>
              <a:t> </a:t>
            </a:r>
            <a:r>
              <a:rPr lang="it-IT" b="1" dirty="0" err="1" smtClean="0"/>
              <a:t>oxidative</a:t>
            </a:r>
            <a:r>
              <a:rPr lang="it-IT" b="1" dirty="0" smtClean="0"/>
              <a:t> </a:t>
            </a:r>
            <a:r>
              <a:rPr lang="it-IT" b="1" dirty="0" err="1" smtClean="0"/>
              <a:t>capacity</a:t>
            </a:r>
            <a:r>
              <a:rPr lang="it-IT" b="1" dirty="0" smtClean="0"/>
              <a:t> </a:t>
            </a:r>
            <a:r>
              <a:rPr lang="it-IT" b="1" dirty="0" err="1" smtClean="0"/>
              <a:t>against</a:t>
            </a:r>
            <a:r>
              <a:rPr lang="it-IT" b="1" dirty="0" smtClean="0"/>
              <a:t> </a:t>
            </a:r>
            <a:r>
              <a:rPr lang="it-IT" b="1" dirty="0" err="1" smtClean="0"/>
              <a:t>proteins</a:t>
            </a:r>
            <a:r>
              <a:rPr lang="it-IT" b="1" dirty="0" smtClean="0"/>
              <a:t>, </a:t>
            </a:r>
            <a:r>
              <a:rPr lang="it-IT" b="1" dirty="0" err="1" smtClean="0"/>
              <a:t>lipids</a:t>
            </a:r>
            <a:r>
              <a:rPr lang="it-IT" b="1" dirty="0" smtClean="0"/>
              <a:t>, </a:t>
            </a:r>
            <a:r>
              <a:rPr lang="it-IT" b="1" dirty="0" err="1" smtClean="0"/>
              <a:t>enzymes</a:t>
            </a:r>
            <a:r>
              <a:rPr lang="it-IT" b="1" dirty="0" smtClean="0"/>
              <a:t>, </a:t>
            </a:r>
            <a:r>
              <a:rPr lang="it-IT" b="1" dirty="0" err="1" smtClean="0"/>
              <a:t>nucleic</a:t>
            </a:r>
            <a:r>
              <a:rPr lang="it-IT" b="1" dirty="0" smtClean="0"/>
              <a:t> </a:t>
            </a:r>
            <a:r>
              <a:rPr lang="it-IT" b="1" dirty="0" err="1" smtClean="0"/>
              <a:t>acids</a:t>
            </a:r>
            <a:r>
              <a:rPr lang="it-IT" b="1" dirty="0" smtClean="0"/>
              <a:t>, </a:t>
            </a:r>
            <a:r>
              <a:rPr lang="it-IT" b="1" dirty="0" err="1" smtClean="0"/>
              <a:t>membranes</a:t>
            </a:r>
            <a:r>
              <a:rPr lang="it-IT" b="1" dirty="0" smtClean="0"/>
              <a:t> and </a:t>
            </a:r>
            <a:r>
              <a:rPr lang="it-IT" b="1" dirty="0" err="1" smtClean="0"/>
              <a:t>other</a:t>
            </a:r>
            <a:r>
              <a:rPr lang="it-IT" b="1" dirty="0" smtClean="0"/>
              <a:t> </a:t>
            </a:r>
            <a:r>
              <a:rPr lang="it-IT" b="1" dirty="0" err="1" smtClean="0"/>
              <a:t>cellular</a:t>
            </a:r>
            <a:r>
              <a:rPr lang="it-IT" b="1" dirty="0" smtClean="0"/>
              <a:t> </a:t>
            </a:r>
            <a:r>
              <a:rPr lang="it-IT" b="1" dirty="0" err="1" smtClean="0"/>
              <a:t>constituents</a:t>
            </a:r>
            <a:r>
              <a:rPr lang="it-IT" b="1" dirty="0" smtClean="0"/>
              <a:t>.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Ozone is relatively stable in the gaseous state, while much more unstable in aqueous solution where it quickly degrades in oxygen, as shown in the table</a:t>
            </a:r>
            <a:r>
              <a:rPr lang="en-US" sz="1200" kern="1200" dirty="0" smtClean="0">
                <a:solidFill>
                  <a:schemeClr val="tx1"/>
                </a:solidFill>
                <a:latin typeface="+mn-lt"/>
                <a:ea typeface="+mn-ea"/>
                <a:cs typeface="+mn-cs"/>
              </a:rPr>
              <a:t>. Although ozone is highly soluble in water (580 mg / L at 27 ° C), its rate of solubility depends on numerous factors, such as pressure, temperature, pH, size of the bubbles of ozone, the ozone flow rate and contact time , water purity, etc. .; high temperature, high pH, the presence of mineral and organic substance cause a more rapid decomposition of ozone (decrease of </a:t>
            </a:r>
            <a:r>
              <a:rPr lang="en-US" sz="1200" kern="1200" dirty="0" err="1" smtClean="0">
                <a:solidFill>
                  <a:schemeClr val="tx1"/>
                </a:solidFill>
                <a:latin typeface="+mn-lt"/>
                <a:ea typeface="+mn-ea"/>
                <a:cs typeface="+mn-cs"/>
              </a:rPr>
              <a:t>halflife</a:t>
            </a:r>
            <a:r>
              <a:rPr lang="en-US" sz="1200" kern="1200" dirty="0" smtClean="0">
                <a:solidFill>
                  <a:schemeClr val="tx1"/>
                </a:solidFill>
                <a:latin typeface="+mn-lt"/>
                <a:ea typeface="+mn-ea"/>
                <a:cs typeface="+mn-cs"/>
              </a:rPr>
              <a:t>).</a:t>
            </a:r>
            <a:endParaRPr lang="it-IT" sz="1200" kern="1200" dirty="0" smtClean="0">
              <a:solidFill>
                <a:schemeClr val="tx1"/>
              </a:solidFill>
              <a:latin typeface="+mn-lt"/>
              <a:ea typeface="+mn-ea"/>
              <a:cs typeface="+mn-cs"/>
            </a:endParaRPr>
          </a:p>
          <a:p>
            <a:endParaRPr lang="it-IT" dirty="0" smtClean="0"/>
          </a:p>
        </p:txBody>
      </p:sp>
      <p:sp>
        <p:nvSpPr>
          <p:cNvPr id="4" name="Segnaposto numero diapositiva 3"/>
          <p:cNvSpPr>
            <a:spLocks noGrp="1"/>
          </p:cNvSpPr>
          <p:nvPr>
            <p:ph type="sldNum" sz="quarter" idx="10"/>
          </p:nvPr>
        </p:nvSpPr>
        <p:spPr/>
        <p:txBody>
          <a:bodyPr/>
          <a:lstStyle/>
          <a:p>
            <a:fld id="{8DEFA341-3A48-478B-8A54-CD3B6E1F9A85}"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lgn="just" fontAlgn="base">
              <a:spcBef>
                <a:spcPct val="0"/>
              </a:spcBef>
              <a:spcAft>
                <a:spcPct val="0"/>
              </a:spcAft>
            </a:pPr>
            <a:r>
              <a:rPr lang="it-IT" sz="1200" b="1" kern="1200" dirty="0" err="1" smtClean="0">
                <a:solidFill>
                  <a:srgbClr val="01047F"/>
                </a:solidFill>
                <a:latin typeface="+mn-lt"/>
                <a:ea typeface="+mn-ea"/>
                <a:cs typeface="Arial" charset="0"/>
              </a:rPr>
              <a:t>Many</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study</a:t>
            </a:r>
            <a:r>
              <a:rPr lang="it-IT" sz="1200" b="1" kern="1200" dirty="0" smtClean="0">
                <a:solidFill>
                  <a:srgbClr val="01047F"/>
                </a:solidFill>
                <a:latin typeface="+mn-lt"/>
                <a:ea typeface="+mn-ea"/>
                <a:cs typeface="Arial" charset="0"/>
              </a:rPr>
              <a:t> report the </a:t>
            </a:r>
            <a:r>
              <a:rPr lang="it-IT" sz="1200" b="1" kern="1200" dirty="0" err="1" smtClean="0">
                <a:solidFill>
                  <a:srgbClr val="01047F"/>
                </a:solidFill>
                <a:latin typeface="+mn-lt"/>
                <a:ea typeface="+mn-ea"/>
                <a:cs typeface="Arial" charset="0"/>
              </a:rPr>
              <a:t>use</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of</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ozone</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to</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preserve</a:t>
            </a:r>
            <a:r>
              <a:rPr lang="it-IT" sz="1200" b="1" kern="1200" dirty="0" smtClean="0">
                <a:solidFill>
                  <a:srgbClr val="01047F"/>
                </a:solidFill>
                <a:latin typeface="+mn-lt"/>
                <a:ea typeface="+mn-ea"/>
                <a:cs typeface="Arial" charset="0"/>
              </a:rPr>
              <a:t> or </a:t>
            </a:r>
            <a:r>
              <a:rPr lang="it-IT" sz="1200" b="1" kern="1200" dirty="0" err="1" smtClean="0">
                <a:solidFill>
                  <a:srgbClr val="01047F"/>
                </a:solidFill>
                <a:latin typeface="+mn-lt"/>
                <a:ea typeface="+mn-ea"/>
                <a:cs typeface="Arial" charset="0"/>
              </a:rPr>
              <a:t>extend</a:t>
            </a:r>
            <a:r>
              <a:rPr lang="it-IT" sz="1200" b="1" kern="1200" dirty="0" smtClean="0">
                <a:solidFill>
                  <a:srgbClr val="01047F"/>
                </a:solidFill>
                <a:latin typeface="+mn-lt"/>
                <a:ea typeface="+mn-ea"/>
                <a:cs typeface="Arial" charset="0"/>
              </a:rPr>
              <a:t> the </a:t>
            </a:r>
            <a:r>
              <a:rPr lang="it-IT" sz="1200" b="1" kern="1200" dirty="0" err="1" smtClean="0">
                <a:solidFill>
                  <a:srgbClr val="01047F"/>
                </a:solidFill>
                <a:latin typeface="+mn-lt"/>
                <a:ea typeface="+mn-ea"/>
                <a:cs typeface="Arial" charset="0"/>
              </a:rPr>
              <a:t>shelf</a:t>
            </a:r>
            <a:r>
              <a:rPr lang="it-IT" sz="1200" b="1" kern="1200" dirty="0" smtClean="0">
                <a:solidFill>
                  <a:srgbClr val="01047F"/>
                </a:solidFill>
                <a:latin typeface="+mn-lt"/>
                <a:ea typeface="+mn-ea"/>
                <a:cs typeface="Arial" charset="0"/>
              </a:rPr>
              <a:t> life</a:t>
            </a:r>
            <a:r>
              <a:rPr lang="it-IT" sz="1200" b="1" kern="1200" baseline="0" dirty="0" smtClean="0">
                <a:solidFill>
                  <a:srgbClr val="01047F"/>
                </a:solidFill>
                <a:latin typeface="+mn-lt"/>
                <a:ea typeface="+mn-ea"/>
                <a:cs typeface="Arial" charset="0"/>
              </a:rPr>
              <a:t> post </a:t>
            </a:r>
            <a:r>
              <a:rPr lang="it-IT" sz="1200" b="1" kern="1200" baseline="0" dirty="0" err="1" smtClean="0">
                <a:solidFill>
                  <a:srgbClr val="01047F"/>
                </a:solidFill>
                <a:latin typeface="+mn-lt"/>
                <a:ea typeface="+mn-ea"/>
                <a:cs typeface="Arial" charset="0"/>
              </a:rPr>
              <a:t>harvest</a:t>
            </a:r>
            <a:r>
              <a:rPr lang="it-IT" sz="1200" b="1" kern="1200" baseline="0" dirty="0" smtClean="0">
                <a:solidFill>
                  <a:srgbClr val="01047F"/>
                </a:solidFill>
                <a:latin typeface="+mn-lt"/>
                <a:ea typeface="+mn-ea"/>
                <a:cs typeface="Arial" charset="0"/>
              </a:rPr>
              <a:t>.</a:t>
            </a:r>
          </a:p>
          <a:p>
            <a:pPr lvl="0" algn="just" fontAlgn="base">
              <a:spcBef>
                <a:spcPct val="0"/>
              </a:spcBef>
              <a:spcAft>
                <a:spcPct val="0"/>
              </a:spcAft>
            </a:pPr>
            <a:r>
              <a:rPr lang="it-IT" sz="1200" b="1" i="1" u="sng" kern="1200" dirty="0" err="1" smtClean="0">
                <a:solidFill>
                  <a:srgbClr val="01047F"/>
                </a:solidFill>
                <a:latin typeface="+mn-lt"/>
                <a:ea typeface="+mn-ea"/>
                <a:cs typeface="Arial" charset="0"/>
              </a:rPr>
              <a:t>We</a:t>
            </a:r>
            <a:r>
              <a:rPr lang="it-IT" sz="1200" b="1" i="1" u="sng" kern="1200" dirty="0" smtClean="0">
                <a:solidFill>
                  <a:srgbClr val="01047F"/>
                </a:solidFill>
                <a:latin typeface="+mn-lt"/>
                <a:ea typeface="+mn-ea"/>
                <a:cs typeface="Arial" charset="0"/>
              </a:rPr>
              <a:t> </a:t>
            </a:r>
            <a:r>
              <a:rPr lang="it-IT" sz="1200" b="1" i="1" u="sng" kern="1200" dirty="0" smtClean="0">
                <a:solidFill>
                  <a:srgbClr val="01047F"/>
                </a:solidFill>
                <a:latin typeface="+mn-lt"/>
                <a:ea typeface="+mn-ea"/>
                <a:cs typeface="Arial" charset="0"/>
              </a:rPr>
              <a:t>note </a:t>
            </a:r>
            <a:r>
              <a:rPr lang="it-IT" sz="1200" b="1" i="1" u="sng" kern="1200" dirty="0" err="1" smtClean="0">
                <a:solidFill>
                  <a:srgbClr val="01047F"/>
                </a:solidFill>
                <a:latin typeface="+mn-lt"/>
                <a:ea typeface="+mn-ea"/>
                <a:cs typeface="Arial" charset="0"/>
              </a:rPr>
              <a:t>that</a:t>
            </a:r>
            <a:r>
              <a:rPr lang="it-IT" sz="1200" b="1" i="1" u="sng" kern="1200" dirty="0" smtClean="0">
                <a:solidFill>
                  <a:srgbClr val="01047F"/>
                </a:solidFill>
                <a:latin typeface="+mn-lt"/>
                <a:ea typeface="+mn-ea"/>
                <a:cs typeface="Arial" charset="0"/>
              </a:rPr>
              <a:t> some </a:t>
            </a:r>
            <a:r>
              <a:rPr lang="it-IT" sz="1200" b="1" i="1" u="sng" kern="1200" dirty="0" err="1" smtClean="0">
                <a:solidFill>
                  <a:srgbClr val="01047F"/>
                </a:solidFill>
                <a:latin typeface="+mn-lt"/>
                <a:ea typeface="+mn-ea"/>
                <a:cs typeface="Arial" charset="0"/>
              </a:rPr>
              <a:t>tratment</a:t>
            </a:r>
            <a:r>
              <a:rPr lang="it-IT" sz="1200" b="1" i="1" u="sng" kern="1200" dirty="0" smtClean="0">
                <a:solidFill>
                  <a:srgbClr val="01047F"/>
                </a:solidFill>
                <a:latin typeface="+mn-lt"/>
                <a:ea typeface="+mn-ea"/>
                <a:cs typeface="Arial" charset="0"/>
              </a:rPr>
              <a:t> </a:t>
            </a:r>
            <a:r>
              <a:rPr lang="it-IT" sz="1200" b="1" i="1" u="sng" kern="1200" dirty="0" err="1" smtClean="0">
                <a:solidFill>
                  <a:srgbClr val="01047F"/>
                </a:solidFill>
                <a:latin typeface="+mn-lt"/>
                <a:ea typeface="+mn-ea"/>
                <a:cs typeface="Arial" charset="0"/>
              </a:rPr>
              <a:t>with</a:t>
            </a:r>
            <a:r>
              <a:rPr lang="it-IT" sz="1200" b="1" i="1" u="sng" kern="1200" dirty="0" smtClean="0">
                <a:solidFill>
                  <a:srgbClr val="01047F"/>
                </a:solidFill>
                <a:latin typeface="+mn-lt"/>
                <a:ea typeface="+mn-ea"/>
                <a:cs typeface="Arial" charset="0"/>
              </a:rPr>
              <a:t> </a:t>
            </a:r>
            <a:r>
              <a:rPr lang="it-IT" sz="1200" b="1" i="1" u="sng" kern="1200" dirty="0" err="1" smtClean="0">
                <a:solidFill>
                  <a:srgbClr val="01047F"/>
                </a:solidFill>
                <a:latin typeface="+mn-lt"/>
                <a:ea typeface="+mn-ea"/>
                <a:cs typeface="Arial" charset="0"/>
              </a:rPr>
              <a:t>ozone</a:t>
            </a:r>
            <a:r>
              <a:rPr lang="it-IT" sz="1200" b="1" i="1" u="sng" kern="1200" dirty="0" smtClean="0">
                <a:solidFill>
                  <a:srgbClr val="01047F"/>
                </a:solidFill>
                <a:latin typeface="+mn-lt"/>
                <a:ea typeface="+mn-ea"/>
                <a:cs typeface="Arial" charset="0"/>
              </a:rPr>
              <a:t> </a:t>
            </a:r>
            <a:r>
              <a:rPr lang="it-IT" sz="1200" b="1" i="1" u="sng" kern="1200" dirty="0" err="1" smtClean="0">
                <a:solidFill>
                  <a:srgbClr val="01047F"/>
                </a:solidFill>
                <a:latin typeface="+mn-lt"/>
                <a:ea typeface="+mn-ea"/>
                <a:cs typeface="Arial" charset="0"/>
              </a:rPr>
              <a:t>have</a:t>
            </a:r>
            <a:r>
              <a:rPr lang="it-IT" sz="1200" b="1" i="1" u="sng" kern="1200" dirty="0" smtClean="0">
                <a:solidFill>
                  <a:srgbClr val="01047F"/>
                </a:solidFill>
                <a:latin typeface="+mn-lt"/>
                <a:ea typeface="+mn-ea"/>
                <a:cs typeface="Arial" charset="0"/>
              </a:rPr>
              <a:t> </a:t>
            </a:r>
            <a:r>
              <a:rPr lang="it-IT" sz="1200" b="1" i="1" u="sng" kern="1200" dirty="0" err="1" smtClean="0">
                <a:solidFill>
                  <a:srgbClr val="01047F"/>
                </a:solidFill>
                <a:latin typeface="+mn-lt"/>
                <a:ea typeface="+mn-ea"/>
                <a:cs typeface="Arial" charset="0"/>
              </a:rPr>
              <a:t>efficacy</a:t>
            </a:r>
            <a:r>
              <a:rPr lang="it-IT" sz="1200" b="1" i="1" u="sng" kern="1200" dirty="0" smtClean="0">
                <a:solidFill>
                  <a:srgbClr val="01047F"/>
                </a:solidFill>
                <a:latin typeface="+mn-lt"/>
                <a:ea typeface="+mn-ea"/>
                <a:cs typeface="Arial" charset="0"/>
              </a:rPr>
              <a:t> </a:t>
            </a:r>
            <a:r>
              <a:rPr lang="it-IT" sz="1200" b="1" i="1" u="sng" kern="1200" dirty="0" err="1" smtClean="0">
                <a:solidFill>
                  <a:srgbClr val="01047F"/>
                </a:solidFill>
                <a:latin typeface="+mn-lt"/>
                <a:ea typeface="+mn-ea"/>
                <a:cs typeface="Arial" charset="0"/>
              </a:rPr>
              <a:t>against</a:t>
            </a:r>
            <a:r>
              <a:rPr lang="it-IT" sz="1200" b="1" i="1" u="sng" kern="1200" dirty="0" smtClean="0">
                <a:solidFill>
                  <a:srgbClr val="01047F"/>
                </a:solidFill>
                <a:latin typeface="+mn-lt"/>
                <a:ea typeface="+mn-ea"/>
                <a:cs typeface="Arial" charset="0"/>
              </a:rPr>
              <a:t> </a:t>
            </a:r>
            <a:r>
              <a:rPr lang="it-IT" sz="1200" b="1" i="1" u="sng" kern="1200" dirty="0" err="1" smtClean="0">
                <a:solidFill>
                  <a:srgbClr val="01047F"/>
                </a:solidFill>
                <a:latin typeface="+mn-lt"/>
                <a:ea typeface="+mn-ea"/>
                <a:cs typeface="Arial" charset="0"/>
              </a:rPr>
              <a:t>food</a:t>
            </a:r>
            <a:r>
              <a:rPr lang="it-IT" sz="1200" b="1" i="1" u="sng" kern="1200" dirty="0" smtClean="0">
                <a:solidFill>
                  <a:srgbClr val="01047F"/>
                </a:solidFill>
                <a:latin typeface="+mn-lt"/>
                <a:ea typeface="+mn-ea"/>
                <a:cs typeface="Arial" charset="0"/>
              </a:rPr>
              <a:t> </a:t>
            </a:r>
            <a:r>
              <a:rPr lang="it-IT" sz="1200" b="1" i="1" u="sng" kern="1200" dirty="0" err="1" smtClean="0">
                <a:solidFill>
                  <a:srgbClr val="01047F"/>
                </a:solidFill>
                <a:latin typeface="+mn-lt"/>
                <a:ea typeface="+mn-ea"/>
                <a:cs typeface="Arial" charset="0"/>
              </a:rPr>
              <a:t>patogenes</a:t>
            </a:r>
            <a:r>
              <a:rPr lang="it-IT" sz="1200" b="1" i="1" u="sng" kern="1200" dirty="0" smtClean="0">
                <a:solidFill>
                  <a:srgbClr val="01047F"/>
                </a:solidFill>
                <a:latin typeface="+mn-lt"/>
                <a:ea typeface="+mn-ea"/>
                <a:cs typeface="Arial" charset="0"/>
              </a:rPr>
              <a:t> </a:t>
            </a:r>
            <a:r>
              <a:rPr lang="it-IT" sz="1200" b="1" i="1" u="sng" kern="1200" dirty="0" err="1" smtClean="0">
                <a:solidFill>
                  <a:srgbClr val="01047F"/>
                </a:solidFill>
                <a:latin typeface="+mn-lt"/>
                <a:ea typeface="+mn-ea"/>
                <a:cs typeface="Arial" charset="0"/>
              </a:rPr>
              <a:t>bacteria</a:t>
            </a:r>
            <a:r>
              <a:rPr lang="it-IT" sz="1200" b="1" i="1" u="sng" kern="1200" dirty="0" smtClean="0">
                <a:solidFill>
                  <a:srgbClr val="01047F"/>
                </a:solidFill>
                <a:latin typeface="+mn-lt"/>
                <a:ea typeface="+mn-ea"/>
                <a:cs typeface="Arial" charset="0"/>
              </a:rPr>
              <a:t>, on the </a:t>
            </a:r>
            <a:r>
              <a:rPr lang="it-IT" sz="1200" b="1" i="1" u="sng" kern="1200" dirty="0" err="1" smtClean="0">
                <a:solidFill>
                  <a:srgbClr val="01047F"/>
                </a:solidFill>
                <a:latin typeface="+mn-lt"/>
                <a:ea typeface="+mn-ea"/>
                <a:cs typeface="Arial" charset="0"/>
              </a:rPr>
              <a:t>other</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cases</a:t>
            </a:r>
            <a:r>
              <a:rPr lang="it-IT" sz="1200" b="1" i="1" u="sng" kern="1200" baseline="0" dirty="0" smtClean="0">
                <a:solidFill>
                  <a:srgbClr val="01047F"/>
                </a:solidFill>
                <a:latin typeface="+mn-lt"/>
                <a:ea typeface="+mn-ea"/>
                <a:cs typeface="Arial" charset="0"/>
              </a:rPr>
              <a:t> treatment </a:t>
            </a:r>
            <a:r>
              <a:rPr lang="it-IT" sz="1200" b="1" i="1" u="sng" kern="1200" baseline="0" dirty="0" err="1" smtClean="0">
                <a:solidFill>
                  <a:srgbClr val="01047F"/>
                </a:solidFill>
                <a:latin typeface="+mn-lt"/>
                <a:ea typeface="+mn-ea"/>
                <a:cs typeface="Arial" charset="0"/>
              </a:rPr>
              <a:t>failed</a:t>
            </a:r>
            <a:r>
              <a:rPr lang="it-IT" sz="1200" b="1" i="1" u="sng" kern="1200" baseline="0" dirty="0" smtClean="0">
                <a:solidFill>
                  <a:srgbClr val="01047F"/>
                </a:solidFill>
                <a:latin typeface="+mn-lt"/>
                <a:ea typeface="+mn-ea"/>
                <a:cs typeface="Arial" charset="0"/>
              </a:rPr>
              <a:t>. In base </a:t>
            </a:r>
            <a:r>
              <a:rPr lang="it-IT" sz="1200" b="1" i="1" u="sng" kern="1200" baseline="0" dirty="0" err="1" smtClean="0">
                <a:solidFill>
                  <a:srgbClr val="01047F"/>
                </a:solidFill>
                <a:latin typeface="+mn-lt"/>
                <a:ea typeface="+mn-ea"/>
                <a:cs typeface="Arial" charset="0"/>
              </a:rPr>
              <a:t>of</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this</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results</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we</a:t>
            </a:r>
            <a:r>
              <a:rPr lang="it-IT" sz="1200" b="1" i="1" u="sng" kern="1200" baseline="0" dirty="0" smtClean="0">
                <a:solidFill>
                  <a:srgbClr val="01047F"/>
                </a:solidFill>
                <a:latin typeface="+mn-lt"/>
                <a:ea typeface="+mn-ea"/>
                <a:cs typeface="Arial" charset="0"/>
              </a:rPr>
              <a:t> can </a:t>
            </a:r>
            <a:r>
              <a:rPr lang="it-IT" sz="1200" b="1" i="1" u="sng" kern="1200" baseline="0" dirty="0" err="1" smtClean="0">
                <a:solidFill>
                  <a:srgbClr val="01047F"/>
                </a:solidFill>
                <a:latin typeface="+mn-lt"/>
                <a:ea typeface="+mn-ea"/>
                <a:cs typeface="Arial" charset="0"/>
              </a:rPr>
              <a:t>not</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predicted</a:t>
            </a:r>
            <a:r>
              <a:rPr lang="it-IT" sz="1200" b="1" i="1" u="sng" kern="1200" baseline="0" dirty="0" smtClean="0">
                <a:solidFill>
                  <a:srgbClr val="01047F"/>
                </a:solidFill>
                <a:latin typeface="+mn-lt"/>
                <a:ea typeface="+mn-ea"/>
                <a:cs typeface="Arial" charset="0"/>
              </a:rPr>
              <a:t> the </a:t>
            </a:r>
            <a:r>
              <a:rPr lang="it-IT" sz="1200" b="1" i="1" u="sng" kern="1200" baseline="0" dirty="0" err="1" smtClean="0">
                <a:solidFill>
                  <a:srgbClr val="01047F"/>
                </a:solidFill>
                <a:latin typeface="+mn-lt"/>
                <a:ea typeface="+mn-ea"/>
                <a:cs typeface="Arial" charset="0"/>
              </a:rPr>
              <a:t>efficay</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of</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ozone</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tretment</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only</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because</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sometimes</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ozone</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has</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an</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antimicrobial</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effect</a:t>
            </a:r>
            <a:r>
              <a:rPr lang="it-IT" sz="1200" b="1" i="1" u="sng" kern="1200" baseline="0" dirty="0" smtClean="0">
                <a:solidFill>
                  <a:srgbClr val="01047F"/>
                </a:solidFill>
                <a:latin typeface="+mn-lt"/>
                <a:ea typeface="+mn-ea"/>
                <a:cs typeface="Arial" charset="0"/>
              </a:rPr>
              <a:t> so </a:t>
            </a:r>
            <a:r>
              <a:rPr lang="it-IT" sz="1200" b="1" i="1" u="sng" kern="1200" baseline="0" dirty="0" err="1" smtClean="0">
                <a:solidFill>
                  <a:srgbClr val="01047F"/>
                </a:solidFill>
                <a:latin typeface="+mn-lt"/>
                <a:ea typeface="+mn-ea"/>
                <a:cs typeface="Arial" charset="0"/>
              </a:rPr>
              <a:t>occurse</a:t>
            </a:r>
            <a:r>
              <a:rPr lang="it-IT" sz="1200" b="1" i="1" u="sng" kern="1200" baseline="0" dirty="0" smtClean="0">
                <a:solidFill>
                  <a:srgbClr val="01047F"/>
                </a:solidFill>
                <a:latin typeface="+mn-lt"/>
                <a:ea typeface="+mn-ea"/>
                <a:cs typeface="Arial" charset="0"/>
              </a:rPr>
              <a:t> </a:t>
            </a:r>
            <a:r>
              <a:rPr lang="it-IT" sz="1200" b="1" i="1" u="sng" kern="1200" baseline="0" dirty="0" err="1" smtClean="0">
                <a:solidFill>
                  <a:srgbClr val="01047F"/>
                </a:solidFill>
                <a:latin typeface="+mn-lt"/>
                <a:ea typeface="+mn-ea"/>
                <a:cs typeface="Arial" charset="0"/>
              </a:rPr>
              <a:t>evaluate</a:t>
            </a:r>
            <a:r>
              <a:rPr lang="it-IT" sz="1200" b="1" i="1" u="sng" kern="1200" baseline="0" dirty="0" smtClean="0">
                <a:solidFill>
                  <a:srgbClr val="01047F"/>
                </a:solidFill>
                <a:latin typeface="+mn-lt"/>
                <a:ea typeface="+mn-ea"/>
                <a:cs typeface="Arial" charset="0"/>
              </a:rPr>
              <a:t> the </a:t>
            </a:r>
            <a:r>
              <a:rPr lang="it-IT" sz="1200" b="1" i="1" u="sng" kern="1200" baseline="0" dirty="0" err="1" smtClean="0">
                <a:solidFill>
                  <a:srgbClr val="01047F"/>
                </a:solidFill>
                <a:latin typeface="+mn-lt"/>
                <a:ea typeface="+mn-ea"/>
                <a:cs typeface="Arial" charset="0"/>
              </a:rPr>
              <a:t>efficacy</a:t>
            </a:r>
            <a:r>
              <a:rPr lang="it-IT" sz="1200" b="1" i="1" u="sng" kern="1200" baseline="0" dirty="0" smtClean="0">
                <a:solidFill>
                  <a:srgbClr val="01047F"/>
                </a:solidFill>
                <a:latin typeface="+mn-lt"/>
                <a:ea typeface="+mn-ea"/>
                <a:cs typeface="Arial" charset="0"/>
              </a:rPr>
              <a:t> case </a:t>
            </a:r>
            <a:r>
              <a:rPr lang="it-IT" sz="1200" b="1" i="1" u="sng" kern="1200" baseline="0" dirty="0" err="1" smtClean="0">
                <a:solidFill>
                  <a:srgbClr val="01047F"/>
                </a:solidFill>
                <a:latin typeface="+mn-lt"/>
                <a:ea typeface="+mn-ea"/>
                <a:cs typeface="Arial" charset="0"/>
              </a:rPr>
              <a:t>by</a:t>
            </a:r>
            <a:r>
              <a:rPr lang="it-IT" sz="1200" b="1" i="1" u="sng" kern="1200" baseline="0" dirty="0" smtClean="0">
                <a:solidFill>
                  <a:srgbClr val="01047F"/>
                </a:solidFill>
                <a:latin typeface="+mn-lt"/>
                <a:ea typeface="+mn-ea"/>
                <a:cs typeface="Arial" charset="0"/>
              </a:rPr>
              <a:t> case.</a:t>
            </a:r>
          </a:p>
          <a:p>
            <a:pPr lvl="0" algn="just" fontAlgn="base">
              <a:spcBef>
                <a:spcPct val="0"/>
              </a:spcBef>
              <a:spcAft>
                <a:spcPct val="0"/>
              </a:spcAft>
            </a:pPr>
            <a:endParaRPr lang="it-IT" sz="1200" kern="1200" dirty="0" smtClean="0">
              <a:solidFill>
                <a:srgbClr val="01047F"/>
              </a:solidFill>
              <a:latin typeface="+mn-lt"/>
              <a:ea typeface="+mn-ea"/>
              <a:cs typeface="Arial" charset="0"/>
            </a:endParaRPr>
          </a:p>
          <a:p>
            <a:pPr lvl="0" algn="just" fontAlgn="base">
              <a:spcBef>
                <a:spcPct val="0"/>
              </a:spcBef>
              <a:spcAft>
                <a:spcPct val="0"/>
              </a:spcAft>
            </a:pPr>
            <a:r>
              <a:rPr lang="it-IT" sz="1200" kern="1200" dirty="0" err="1" smtClean="0">
                <a:solidFill>
                  <a:srgbClr val="01047F"/>
                </a:solidFill>
                <a:latin typeface="+mn-lt"/>
                <a:ea typeface="+mn-ea"/>
                <a:cs typeface="Arial" charset="0"/>
              </a:rPr>
              <a:t>Fresh-cut</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fruits</a:t>
            </a:r>
            <a:r>
              <a:rPr lang="it-IT" sz="1200" kern="1200" dirty="0" smtClean="0">
                <a:solidFill>
                  <a:srgbClr val="01047F"/>
                </a:solidFill>
                <a:latin typeface="+mn-lt"/>
                <a:ea typeface="+mn-ea"/>
                <a:cs typeface="Arial" charset="0"/>
              </a:rPr>
              <a:t> and </a:t>
            </a:r>
            <a:r>
              <a:rPr lang="it-IT" sz="1200" kern="1200" dirty="0" err="1" smtClean="0">
                <a:solidFill>
                  <a:srgbClr val="01047F"/>
                </a:solidFill>
                <a:latin typeface="+mn-lt"/>
                <a:ea typeface="+mn-ea"/>
                <a:cs typeface="Arial" charset="0"/>
              </a:rPr>
              <a:t>vegetables</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have</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been</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recentely</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traced</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as</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responsible</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for</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human</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outbreaks</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depending</a:t>
            </a:r>
            <a:r>
              <a:rPr lang="it-IT" sz="1200" kern="1200" dirty="0" smtClean="0">
                <a:solidFill>
                  <a:srgbClr val="01047F"/>
                </a:solidFill>
                <a:latin typeface="+mn-lt"/>
                <a:ea typeface="+mn-ea"/>
                <a:cs typeface="Arial" charset="0"/>
              </a:rPr>
              <a:t> on low </a:t>
            </a:r>
            <a:r>
              <a:rPr lang="it-IT" sz="1200" kern="1200" dirty="0" err="1" smtClean="0">
                <a:solidFill>
                  <a:srgbClr val="01047F"/>
                </a:solidFill>
                <a:latin typeface="+mn-lt"/>
                <a:ea typeface="+mn-ea"/>
                <a:cs typeface="Arial" charset="0"/>
              </a:rPr>
              <a:t>quality</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of</a:t>
            </a:r>
            <a:r>
              <a:rPr lang="it-IT" sz="1200" kern="1200" dirty="0" smtClean="0">
                <a:solidFill>
                  <a:srgbClr val="01047F"/>
                </a:solidFill>
                <a:latin typeface="+mn-lt"/>
                <a:ea typeface="+mn-ea"/>
                <a:cs typeface="Arial" charset="0"/>
              </a:rPr>
              <a:t> water </a:t>
            </a:r>
            <a:r>
              <a:rPr lang="it-IT" sz="1200" kern="1200" dirty="0" err="1" smtClean="0">
                <a:solidFill>
                  <a:srgbClr val="01047F"/>
                </a:solidFill>
                <a:latin typeface="+mn-lt"/>
                <a:ea typeface="+mn-ea"/>
                <a:cs typeface="Arial" charset="0"/>
              </a:rPr>
              <a:t>used</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for</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washing</a:t>
            </a:r>
            <a:r>
              <a:rPr lang="it-IT" sz="1200" kern="1200" dirty="0" smtClean="0">
                <a:solidFill>
                  <a:srgbClr val="01047F"/>
                </a:solidFill>
                <a:latin typeface="+mn-lt"/>
                <a:ea typeface="+mn-ea"/>
                <a:cs typeface="Arial" charset="0"/>
              </a:rPr>
              <a:t> and </a:t>
            </a:r>
            <a:r>
              <a:rPr lang="it-IT" sz="1200" kern="1200" dirty="0" err="1" smtClean="0">
                <a:solidFill>
                  <a:srgbClr val="01047F"/>
                </a:solidFill>
                <a:latin typeface="+mn-lt"/>
                <a:ea typeface="+mn-ea"/>
                <a:cs typeface="Arial" charset="0"/>
              </a:rPr>
              <a:t>chilling</a:t>
            </a:r>
            <a:r>
              <a:rPr lang="it-IT" sz="1200" kern="1200" dirty="0" smtClean="0">
                <a:solidFill>
                  <a:srgbClr val="01047F"/>
                </a:solidFill>
                <a:latin typeface="+mn-lt"/>
                <a:ea typeface="+mn-ea"/>
                <a:cs typeface="Arial" charset="0"/>
              </a:rPr>
              <a:t> the produce </a:t>
            </a:r>
            <a:r>
              <a:rPr lang="it-IT" sz="1200" kern="1200" dirty="0" err="1" smtClean="0">
                <a:solidFill>
                  <a:srgbClr val="01047F"/>
                </a:solidFill>
                <a:latin typeface="+mn-lt"/>
                <a:ea typeface="+mn-ea"/>
                <a:cs typeface="Arial" charset="0"/>
              </a:rPr>
              <a:t>after</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harvest</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is</a:t>
            </a:r>
            <a:r>
              <a:rPr lang="it-IT" sz="1200" kern="1200" dirty="0" smtClean="0">
                <a:solidFill>
                  <a:srgbClr val="01047F"/>
                </a:solidFill>
                <a:latin typeface="+mn-lt"/>
                <a:ea typeface="+mn-ea"/>
                <a:cs typeface="Arial" charset="0"/>
              </a:rPr>
              <a:t> </a:t>
            </a:r>
            <a:r>
              <a:rPr lang="it-IT" sz="1200" kern="1200" dirty="0" err="1" smtClean="0">
                <a:solidFill>
                  <a:srgbClr val="01047F"/>
                </a:solidFill>
                <a:latin typeface="+mn-lt"/>
                <a:ea typeface="+mn-ea"/>
                <a:cs typeface="Arial" charset="0"/>
              </a:rPr>
              <a:t>critical</a:t>
            </a:r>
            <a:r>
              <a:rPr lang="it-IT" sz="1200" kern="1200" dirty="0" smtClean="0">
                <a:solidFill>
                  <a:srgbClr val="01047F"/>
                </a:solidFill>
                <a:latin typeface="+mn-lt"/>
                <a:ea typeface="+mn-ea"/>
                <a:cs typeface="Arial" charset="0"/>
              </a:rPr>
              <a:t>. </a:t>
            </a:r>
          </a:p>
          <a:p>
            <a:pPr lvl="0" algn="just" fontAlgn="base">
              <a:spcBef>
                <a:spcPct val="0"/>
              </a:spcBef>
              <a:spcAft>
                <a:spcPct val="0"/>
              </a:spcAft>
            </a:pPr>
            <a:endParaRPr lang="it-IT" sz="1200" kern="1200" dirty="0" smtClean="0">
              <a:solidFill>
                <a:srgbClr val="01047F"/>
              </a:solidFill>
              <a:latin typeface="+mn-lt"/>
              <a:ea typeface="+mn-ea"/>
              <a:cs typeface="Arial" charset="0"/>
            </a:endParaRPr>
          </a:p>
          <a:p>
            <a:pPr lvl="0" algn="just" fontAlgn="base">
              <a:spcBef>
                <a:spcPct val="0"/>
              </a:spcBef>
              <a:spcAft>
                <a:spcPct val="0"/>
              </a:spcAft>
            </a:pPr>
            <a:r>
              <a:rPr lang="it-IT" sz="1200" b="1" kern="1200" dirty="0" err="1" smtClean="0">
                <a:solidFill>
                  <a:srgbClr val="01047F"/>
                </a:solidFill>
                <a:latin typeface="+mn-lt"/>
                <a:ea typeface="+mn-ea"/>
                <a:cs typeface="Arial" charset="0"/>
              </a:rPr>
              <a:t>Ozone</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treatments</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have</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been</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recently</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evaluated</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useful</a:t>
            </a:r>
            <a:r>
              <a:rPr lang="it-IT" sz="1200" b="1" kern="1200" dirty="0" smtClean="0">
                <a:solidFill>
                  <a:srgbClr val="01047F"/>
                </a:solidFill>
                <a:latin typeface="+mn-lt"/>
                <a:ea typeface="+mn-ea"/>
                <a:cs typeface="Arial" charset="0"/>
              </a:rPr>
              <a:t> in </a:t>
            </a:r>
            <a:r>
              <a:rPr lang="it-IT" sz="1200" b="1" kern="1200" dirty="0" err="1" smtClean="0">
                <a:solidFill>
                  <a:srgbClr val="01047F"/>
                </a:solidFill>
                <a:latin typeface="+mn-lt"/>
                <a:ea typeface="+mn-ea"/>
                <a:cs typeface="Arial" charset="0"/>
              </a:rPr>
              <a:t>improving</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safety</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of</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both</a:t>
            </a:r>
            <a:r>
              <a:rPr lang="it-IT" sz="1200" b="1" kern="1200" dirty="0" smtClean="0">
                <a:solidFill>
                  <a:srgbClr val="01047F"/>
                </a:solidFill>
                <a:latin typeface="+mn-lt"/>
                <a:ea typeface="+mn-ea"/>
                <a:cs typeface="Arial" charset="0"/>
              </a:rPr>
              <a:t> water </a:t>
            </a:r>
            <a:r>
              <a:rPr lang="it-IT" sz="1200" b="1" kern="1200" dirty="0" err="1" smtClean="0">
                <a:solidFill>
                  <a:srgbClr val="01047F"/>
                </a:solidFill>
                <a:latin typeface="+mn-lt"/>
                <a:ea typeface="+mn-ea"/>
                <a:cs typeface="Arial" charset="0"/>
              </a:rPr>
              <a:t>bodies</a:t>
            </a:r>
            <a:r>
              <a:rPr lang="it-IT" sz="1200" b="1" kern="1200" dirty="0" smtClean="0">
                <a:solidFill>
                  <a:srgbClr val="01047F"/>
                </a:solidFill>
                <a:latin typeface="+mn-lt"/>
                <a:ea typeface="+mn-ea"/>
                <a:cs typeface="Arial" charset="0"/>
              </a:rPr>
              <a:t> and </a:t>
            </a:r>
            <a:r>
              <a:rPr lang="it-IT" sz="1200" b="1" kern="1200" dirty="0" err="1" smtClean="0">
                <a:solidFill>
                  <a:srgbClr val="01047F"/>
                </a:solidFill>
                <a:latin typeface="+mn-lt"/>
                <a:ea typeface="+mn-ea"/>
                <a:cs typeface="Arial" charset="0"/>
              </a:rPr>
              <a:t>vegetables</a:t>
            </a:r>
            <a:r>
              <a:rPr lang="it-IT" sz="1200" b="1" kern="1200" baseline="0" dirty="0" smtClean="0">
                <a:solidFill>
                  <a:srgbClr val="01047F"/>
                </a:solidFill>
                <a:latin typeface="+mn-lt"/>
                <a:ea typeface="+mn-ea"/>
                <a:cs typeface="Arial" charset="0"/>
              </a:rPr>
              <a:t> </a:t>
            </a:r>
            <a:r>
              <a:rPr lang="it-IT" sz="1200" b="1" kern="1200" baseline="0" dirty="0" err="1" smtClean="0">
                <a:solidFill>
                  <a:srgbClr val="01047F"/>
                </a:solidFill>
                <a:latin typeface="+mn-lt"/>
                <a:ea typeface="+mn-ea"/>
                <a:cs typeface="Arial" charset="0"/>
              </a:rPr>
              <a:t>like</a:t>
            </a:r>
            <a:r>
              <a:rPr lang="it-IT" sz="1200" b="1" kern="1200" baseline="0" dirty="0" smtClean="0">
                <a:solidFill>
                  <a:srgbClr val="01047F"/>
                </a:solidFill>
                <a:latin typeface="+mn-lt"/>
                <a:ea typeface="+mn-ea"/>
                <a:cs typeface="Arial" charset="0"/>
              </a:rPr>
              <a:t> </a:t>
            </a:r>
            <a:r>
              <a:rPr lang="it-IT" sz="1200" b="1" kern="1200" baseline="0" dirty="0" err="1" smtClean="0">
                <a:solidFill>
                  <a:srgbClr val="01047F"/>
                </a:solidFill>
                <a:latin typeface="+mn-lt"/>
                <a:ea typeface="+mn-ea"/>
                <a:cs typeface="Arial" charset="0"/>
              </a:rPr>
              <a:t>lettuce</a:t>
            </a:r>
            <a:r>
              <a:rPr lang="it-IT" sz="1200" b="1" kern="1200" baseline="0" dirty="0" smtClean="0">
                <a:solidFill>
                  <a:srgbClr val="01047F"/>
                </a:solidFill>
                <a:latin typeface="+mn-lt"/>
                <a:ea typeface="+mn-ea"/>
                <a:cs typeface="Arial" charset="0"/>
              </a:rPr>
              <a:t>, </a:t>
            </a:r>
            <a:r>
              <a:rPr lang="it-IT" sz="1200" b="1" kern="1200" baseline="0" dirty="0" err="1" smtClean="0">
                <a:solidFill>
                  <a:srgbClr val="01047F"/>
                </a:solidFill>
                <a:latin typeface="+mn-lt"/>
                <a:ea typeface="+mn-ea"/>
                <a:cs typeface="Arial" charset="0"/>
              </a:rPr>
              <a:t>tomato</a:t>
            </a:r>
            <a:r>
              <a:rPr lang="it-IT" sz="1200" b="1" kern="1200" baseline="0" dirty="0" smtClean="0">
                <a:solidFill>
                  <a:srgbClr val="01047F"/>
                </a:solidFill>
                <a:latin typeface="+mn-lt"/>
                <a:ea typeface="+mn-ea"/>
                <a:cs typeface="Arial" charset="0"/>
              </a:rPr>
              <a:t>. </a:t>
            </a:r>
            <a:endParaRPr lang="it-IT" sz="1200" b="1" kern="1200" dirty="0" smtClean="0">
              <a:solidFill>
                <a:srgbClr val="01047F"/>
              </a:solidFill>
              <a:latin typeface="+mn-lt"/>
              <a:ea typeface="+mn-ea"/>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1" i="0" u="none" strike="noStrike" kern="1200" cap="none" normalizeH="0" baseline="0" dirty="0" err="1" smtClean="0">
                <a:ln>
                  <a:noFill/>
                </a:ln>
                <a:solidFill>
                  <a:srgbClr val="01047F"/>
                </a:solidFill>
                <a:effectLst/>
                <a:latin typeface="+mn-lt"/>
                <a:ea typeface="+mn-ea"/>
                <a:cs typeface="Arial" charset="0"/>
              </a:rPr>
              <a:t>Trinetta</a:t>
            </a:r>
            <a:r>
              <a:rPr kumimoji="0" lang="it-IT" sz="1200" b="1" i="0" u="none" strike="noStrike" kern="1200" cap="none" normalizeH="0" baseline="0" dirty="0" smtClean="0">
                <a:ln>
                  <a:noFill/>
                </a:ln>
                <a:solidFill>
                  <a:srgbClr val="01047F"/>
                </a:solidFill>
                <a:effectLst/>
                <a:latin typeface="+mn-lt"/>
                <a:ea typeface="+mn-ea"/>
                <a:cs typeface="Arial" charset="0"/>
              </a:rPr>
              <a:t> </a:t>
            </a:r>
            <a:r>
              <a:rPr kumimoji="0" lang="it-IT" sz="1200" b="1" i="0" u="none" strike="noStrike" kern="1200" cap="none" normalizeH="0" baseline="0" dirty="0" err="1" smtClean="0">
                <a:ln>
                  <a:noFill/>
                </a:ln>
                <a:solidFill>
                  <a:srgbClr val="01047F"/>
                </a:solidFill>
                <a:effectLst/>
                <a:latin typeface="+mn-lt"/>
                <a:ea typeface="+mn-ea"/>
                <a:cs typeface="Arial" charset="0"/>
              </a:rPr>
              <a:t>et</a:t>
            </a:r>
            <a:r>
              <a:rPr kumimoji="0" lang="it-IT" sz="1200" b="1" i="0" u="none" strike="noStrike" kern="1200" cap="none" normalizeH="0" baseline="0" dirty="0" smtClean="0">
                <a:ln>
                  <a:noFill/>
                </a:ln>
                <a:solidFill>
                  <a:srgbClr val="01047F"/>
                </a:solidFill>
                <a:effectLst/>
                <a:latin typeface="+mn-lt"/>
                <a:ea typeface="+mn-ea"/>
                <a:cs typeface="Arial" charset="0"/>
              </a:rPr>
              <a:t> al., </a:t>
            </a:r>
            <a:r>
              <a:rPr kumimoji="0" lang="it-IT" sz="1200" b="1" i="0" u="none" strike="noStrike" kern="1200" cap="none" normalizeH="0" baseline="0" dirty="0" err="1" smtClean="0">
                <a:ln>
                  <a:noFill/>
                </a:ln>
                <a:solidFill>
                  <a:srgbClr val="01047F"/>
                </a:solidFill>
                <a:effectLst/>
                <a:latin typeface="+mn-lt"/>
                <a:ea typeface="+mn-ea"/>
                <a:cs typeface="Arial" charset="0"/>
              </a:rPr>
              <a:t>artificially</a:t>
            </a:r>
            <a:r>
              <a:rPr kumimoji="0" lang="it-IT" sz="1200" b="1" i="0" u="none" strike="noStrike" kern="1200" cap="none" normalizeH="0" baseline="0" dirty="0" smtClean="0">
                <a:ln>
                  <a:noFill/>
                </a:ln>
                <a:solidFill>
                  <a:srgbClr val="01047F"/>
                </a:solidFill>
                <a:effectLst/>
                <a:latin typeface="+mn-lt"/>
                <a:ea typeface="+mn-ea"/>
                <a:cs typeface="Arial" charset="0"/>
              </a:rPr>
              <a:t> </a:t>
            </a:r>
            <a:r>
              <a:rPr kumimoji="0" lang="it-IT" sz="1200" b="1" i="0" u="none" strike="noStrike" kern="1200" cap="none" normalizeH="0" baseline="0" dirty="0" err="1" smtClean="0">
                <a:ln>
                  <a:noFill/>
                </a:ln>
                <a:solidFill>
                  <a:srgbClr val="01047F"/>
                </a:solidFill>
                <a:effectLst/>
                <a:latin typeface="+mn-lt"/>
                <a:ea typeface="+mn-ea"/>
                <a:cs typeface="Arial" charset="0"/>
              </a:rPr>
              <a:t>inoculated</a:t>
            </a:r>
            <a:r>
              <a:rPr kumimoji="0" lang="it-IT" sz="1200" b="1" i="0" u="none" strike="noStrike" kern="1200" cap="none" normalizeH="0" baseline="0" dirty="0" smtClean="0">
                <a:ln>
                  <a:noFill/>
                </a:ln>
                <a:solidFill>
                  <a:srgbClr val="01047F"/>
                </a:solidFill>
                <a:effectLst/>
                <a:latin typeface="+mn-lt"/>
                <a:ea typeface="+mn-ea"/>
                <a:cs typeface="Arial" charset="0"/>
              </a:rPr>
              <a:t> </a:t>
            </a:r>
            <a:r>
              <a:rPr kumimoji="0" lang="it-IT" sz="1200" b="1" i="0" u="none" strike="noStrike" kern="1200" cap="none" normalizeH="0" baseline="0" dirty="0" err="1" smtClean="0">
                <a:ln>
                  <a:noFill/>
                </a:ln>
                <a:solidFill>
                  <a:srgbClr val="01047F"/>
                </a:solidFill>
                <a:effectLst/>
                <a:latin typeface="+mn-lt"/>
                <a:ea typeface="+mn-ea"/>
                <a:cs typeface="Arial" charset="0"/>
              </a:rPr>
              <a:t>seeds</a:t>
            </a:r>
            <a:r>
              <a:rPr kumimoji="0" lang="it-IT" sz="1200" b="1" i="0" u="none" strike="noStrike" kern="1200" cap="none" normalizeH="0" baseline="0" dirty="0" smtClean="0">
                <a:ln>
                  <a:noFill/>
                </a:ln>
                <a:solidFill>
                  <a:srgbClr val="01047F"/>
                </a:solidFill>
                <a:effectLst/>
                <a:latin typeface="+mn-lt"/>
                <a:ea typeface="+mn-ea"/>
                <a:cs typeface="Arial" charset="0"/>
              </a:rPr>
              <a:t> </a:t>
            </a:r>
            <a:r>
              <a:rPr kumimoji="0" lang="it-IT" sz="1200" b="1" i="0" u="none" strike="noStrike" kern="1200" cap="none" normalizeH="0" baseline="0" dirty="0" err="1" smtClean="0">
                <a:ln>
                  <a:noFill/>
                </a:ln>
                <a:solidFill>
                  <a:srgbClr val="01047F"/>
                </a:solidFill>
                <a:effectLst/>
                <a:latin typeface="+mn-lt"/>
                <a:ea typeface="+mn-ea"/>
                <a:cs typeface="Arial" charset="0"/>
              </a:rPr>
              <a:t>of</a:t>
            </a:r>
            <a:r>
              <a:rPr kumimoji="0" lang="it-IT" sz="1200" b="1" i="0" u="none" strike="noStrike" kern="1200" cap="none" normalizeH="0" baseline="0" dirty="0" smtClean="0">
                <a:ln>
                  <a:noFill/>
                </a:ln>
                <a:solidFill>
                  <a:srgbClr val="01047F"/>
                </a:solidFill>
                <a:effectLst/>
                <a:latin typeface="+mn-lt"/>
                <a:ea typeface="+mn-ea"/>
                <a:cs typeface="Arial" charset="0"/>
              </a:rPr>
              <a:t> </a:t>
            </a:r>
            <a:r>
              <a:rPr kumimoji="0" lang="it-IT" sz="1200" b="1" i="0" u="none" strike="noStrike" kern="1200" cap="none" normalizeH="0" baseline="0" dirty="0" err="1" smtClean="0">
                <a:ln>
                  <a:noFill/>
                </a:ln>
                <a:solidFill>
                  <a:srgbClr val="01047F"/>
                </a:solidFill>
                <a:effectLst/>
                <a:latin typeface="+mn-lt"/>
                <a:ea typeface="+mn-ea"/>
                <a:cs typeface="Arial" charset="0"/>
              </a:rPr>
              <a:t>lettuce</a:t>
            </a:r>
            <a:r>
              <a:rPr kumimoji="0" lang="it-IT" sz="1200" b="1" i="0" u="none" strike="noStrike" kern="1200" cap="none" normalizeH="0" baseline="0" dirty="0" smtClean="0">
                <a:ln>
                  <a:noFill/>
                </a:ln>
                <a:solidFill>
                  <a:srgbClr val="01047F"/>
                </a:solidFill>
                <a:effectLst/>
                <a:latin typeface="+mn-lt"/>
                <a:ea typeface="+mn-ea"/>
                <a:cs typeface="Arial" charset="0"/>
              </a:rPr>
              <a:t>, water </a:t>
            </a:r>
            <a:r>
              <a:rPr kumimoji="0" lang="it-IT" sz="1200" b="1" i="0" u="none" strike="noStrike" kern="1200" cap="none" normalizeH="0" baseline="0" dirty="0" err="1" smtClean="0">
                <a:ln>
                  <a:noFill/>
                </a:ln>
                <a:solidFill>
                  <a:srgbClr val="01047F"/>
                </a:solidFill>
                <a:effectLst/>
                <a:latin typeface="+mn-lt"/>
                <a:ea typeface="+mn-ea"/>
                <a:cs typeface="Arial" charset="0"/>
              </a:rPr>
              <a:t>melon</a:t>
            </a:r>
            <a:r>
              <a:rPr kumimoji="0" lang="it-IT" sz="1200" b="1" i="0" u="none" strike="noStrike" kern="1200" cap="none" normalizeH="0" baseline="0" dirty="0" smtClean="0">
                <a:ln>
                  <a:noFill/>
                </a:ln>
                <a:solidFill>
                  <a:srgbClr val="01047F"/>
                </a:solidFill>
                <a:effectLst/>
                <a:latin typeface="+mn-lt"/>
                <a:ea typeface="+mn-ea"/>
                <a:cs typeface="Arial" charset="0"/>
              </a:rPr>
              <a:t> and </a:t>
            </a:r>
            <a:r>
              <a:rPr kumimoji="0" lang="it-IT" sz="1200" b="1" i="0" u="none" strike="noStrike" kern="1200" cap="none" normalizeH="0" baseline="0" dirty="0" err="1" smtClean="0">
                <a:ln>
                  <a:noFill/>
                </a:ln>
                <a:solidFill>
                  <a:srgbClr val="01047F"/>
                </a:solidFill>
                <a:effectLst/>
                <a:latin typeface="+mn-lt"/>
                <a:ea typeface="+mn-ea"/>
                <a:cs typeface="Arial" charset="0"/>
              </a:rPr>
              <a:t>tomato</a:t>
            </a:r>
            <a:r>
              <a:rPr kumimoji="0" lang="it-IT" sz="1200" b="1" i="0" u="none" strike="noStrike" kern="1200" cap="none" normalizeH="0" baseline="0" dirty="0" smtClean="0">
                <a:ln>
                  <a:noFill/>
                </a:ln>
                <a:solidFill>
                  <a:srgbClr val="01047F"/>
                </a:solidFill>
                <a:effectLst/>
                <a:latin typeface="+mn-lt"/>
                <a:ea typeface="+mn-ea"/>
                <a:cs typeface="Arial" charset="0"/>
              </a:rPr>
              <a:t> </a:t>
            </a:r>
            <a:r>
              <a:rPr kumimoji="0" lang="it-IT" sz="1200" b="1" i="0" u="none" strike="noStrike" kern="1200" cap="none" normalizeH="0" baseline="0" dirty="0" err="1" smtClean="0">
                <a:ln>
                  <a:noFill/>
                </a:ln>
                <a:solidFill>
                  <a:srgbClr val="01047F"/>
                </a:solidFill>
                <a:effectLst/>
                <a:latin typeface="+mn-lt"/>
                <a:ea typeface="+mn-ea"/>
                <a:cs typeface="Arial" charset="0"/>
              </a:rPr>
              <a:t>reduced</a:t>
            </a:r>
            <a:r>
              <a:rPr kumimoji="0" lang="it-IT" sz="1200" b="1" i="0" u="none" strike="noStrike" kern="1200" cap="none" normalizeH="0" baseline="0" dirty="0" smtClean="0">
                <a:ln>
                  <a:noFill/>
                </a:ln>
                <a:solidFill>
                  <a:srgbClr val="01047F"/>
                </a:solidFill>
                <a:effectLst/>
                <a:latin typeface="+mn-lt"/>
                <a:ea typeface="+mn-ea"/>
                <a:cs typeface="Arial" charset="0"/>
              </a:rPr>
              <a:t> </a:t>
            </a:r>
            <a:r>
              <a:rPr kumimoji="0" lang="it-IT" sz="1200" b="1" i="0" u="none" strike="noStrike" kern="1200" cap="none" normalizeH="0" dirty="0" smtClean="0">
                <a:ln>
                  <a:noFill/>
                </a:ln>
                <a:solidFill>
                  <a:srgbClr val="01047F"/>
                </a:solidFill>
                <a:effectLst/>
                <a:latin typeface="+mn-lt"/>
                <a:ea typeface="+mn-ea"/>
                <a:cs typeface="Arial" charset="0"/>
              </a:rPr>
              <a:t> </a:t>
            </a:r>
            <a:r>
              <a:rPr kumimoji="0" lang="it-IT" sz="1200" b="1" i="1" u="none" strike="noStrike" kern="1200" cap="none" normalizeH="0" baseline="0" dirty="0" smtClean="0">
                <a:ln>
                  <a:noFill/>
                </a:ln>
                <a:solidFill>
                  <a:srgbClr val="01047F"/>
                </a:solidFill>
                <a:effectLst/>
                <a:latin typeface="+mn-lt"/>
                <a:ea typeface="+mn-ea"/>
                <a:cs typeface="Arial" charset="0"/>
              </a:rPr>
              <a:t>Salmonella enterica </a:t>
            </a:r>
            <a:r>
              <a:rPr kumimoji="0" lang="it-IT" sz="1200" b="1" i="0" u="none" strike="noStrike" kern="1200" cap="none" normalizeH="0" baseline="0" dirty="0" smtClean="0">
                <a:ln>
                  <a:noFill/>
                </a:ln>
                <a:solidFill>
                  <a:srgbClr val="01047F"/>
                </a:solidFill>
                <a:effectLst/>
                <a:latin typeface="+mn-lt"/>
                <a:ea typeface="+mn-ea"/>
                <a:cs typeface="Arial" charset="0"/>
              </a:rPr>
              <a:t> and </a:t>
            </a:r>
            <a:r>
              <a:rPr kumimoji="0" lang="it-IT" sz="1200" b="1" i="1" u="none" strike="noStrike" kern="1200" cap="none" normalizeH="0" baseline="0" dirty="0" smtClean="0">
                <a:ln>
                  <a:noFill/>
                </a:ln>
                <a:solidFill>
                  <a:srgbClr val="01047F"/>
                </a:solidFill>
                <a:effectLst/>
                <a:latin typeface="+mn-lt"/>
                <a:ea typeface="+mn-ea"/>
                <a:cs typeface="Arial" charset="0"/>
              </a:rPr>
              <a:t>E. coli </a:t>
            </a:r>
            <a:r>
              <a:rPr kumimoji="0" lang="it-IT" sz="1200" b="1" i="0" u="none" strike="noStrike" kern="1200" cap="none" normalizeH="0" baseline="0" dirty="0" smtClean="0">
                <a:ln>
                  <a:noFill/>
                </a:ln>
                <a:solidFill>
                  <a:srgbClr val="01047F"/>
                </a:solidFill>
                <a:effectLst/>
                <a:latin typeface="+mn-lt"/>
                <a:ea typeface="+mn-ea"/>
                <a:cs typeface="Arial" charset="0"/>
              </a:rPr>
              <a:t>O157: H7 </a:t>
            </a:r>
            <a:r>
              <a:rPr kumimoji="0" lang="it-IT" sz="1200" b="1" i="0" u="none" strike="noStrike" kern="1200" cap="none" normalizeH="0" baseline="0" dirty="0" err="1" smtClean="0">
                <a:ln>
                  <a:noFill/>
                </a:ln>
                <a:solidFill>
                  <a:srgbClr val="01047F"/>
                </a:solidFill>
                <a:effectLst/>
                <a:latin typeface="+mn-lt"/>
                <a:ea typeface="+mn-ea"/>
                <a:cs typeface="Arial" charset="0"/>
              </a:rPr>
              <a:t>population</a:t>
            </a:r>
            <a:r>
              <a:rPr kumimoji="0" lang="it-IT" sz="1200" b="1" i="0" u="none" strike="noStrike" kern="1200" cap="none" normalizeH="0" baseline="0" dirty="0" smtClean="0">
                <a:ln>
                  <a:noFill/>
                </a:ln>
                <a:solidFill>
                  <a:srgbClr val="01047F"/>
                </a:solidFill>
                <a:effectLst/>
                <a:latin typeface="+mn-lt"/>
                <a:ea typeface="+mn-ea"/>
                <a:cs typeface="Arial" charset="0"/>
              </a:rPr>
              <a:t> </a:t>
            </a:r>
            <a:r>
              <a:rPr kumimoji="0" lang="it-IT" sz="1200" b="1" i="0" u="none" strike="noStrike" kern="1200" cap="none" normalizeH="0" baseline="0" dirty="0" err="1" smtClean="0">
                <a:ln>
                  <a:noFill/>
                </a:ln>
                <a:solidFill>
                  <a:srgbClr val="01047F"/>
                </a:solidFill>
                <a:effectLst/>
                <a:latin typeface="+mn-lt"/>
                <a:ea typeface="+mn-ea"/>
                <a:cs typeface="Arial" charset="0"/>
              </a:rPr>
              <a:t>of</a:t>
            </a:r>
            <a:r>
              <a:rPr kumimoji="0" lang="it-IT" sz="1200" b="1" i="0" u="none" strike="noStrike" kern="1200" cap="none" normalizeH="0" baseline="0" dirty="0" smtClean="0">
                <a:ln>
                  <a:noFill/>
                </a:ln>
                <a:solidFill>
                  <a:srgbClr val="01047F"/>
                </a:solidFill>
                <a:effectLst/>
                <a:latin typeface="+mn-lt"/>
                <a:ea typeface="+mn-ea"/>
                <a:cs typeface="Arial" charset="0"/>
              </a:rPr>
              <a:t> </a:t>
            </a:r>
            <a:r>
              <a:rPr kumimoji="0" lang="it-IT" sz="1200" b="1" i="0" u="none" strike="noStrike" kern="1200" cap="none" normalizeH="0" baseline="0" dirty="0" err="1" smtClean="0">
                <a:ln>
                  <a:noFill/>
                </a:ln>
                <a:solidFill>
                  <a:srgbClr val="01047F"/>
                </a:solidFill>
                <a:effectLst/>
                <a:latin typeface="+mn-lt"/>
                <a:ea typeface="+mn-ea"/>
                <a:cs typeface="Arial" charset="0"/>
              </a:rPr>
              <a:t>about</a:t>
            </a:r>
            <a:r>
              <a:rPr kumimoji="0" lang="it-IT" sz="1200" b="1" i="0" u="none" strike="noStrike" kern="1200" cap="none" normalizeH="0" baseline="0" dirty="0" smtClean="0">
                <a:ln>
                  <a:noFill/>
                </a:ln>
                <a:solidFill>
                  <a:srgbClr val="01047F"/>
                </a:solidFill>
                <a:effectLst/>
                <a:latin typeface="+mn-lt"/>
                <a:ea typeface="+mn-ea"/>
                <a:cs typeface="Arial" charset="0"/>
              </a:rPr>
              <a:t>  2 log CFU/g </a:t>
            </a:r>
            <a:r>
              <a:rPr kumimoji="0" lang="it-IT" sz="1200" b="1" i="1" u="sng" strike="noStrike" kern="1200" cap="none" normalizeH="0" baseline="0" dirty="0" smtClean="0">
                <a:ln>
                  <a:noFill/>
                </a:ln>
                <a:solidFill>
                  <a:srgbClr val="01047F"/>
                </a:solidFill>
                <a:effectLst/>
                <a:latin typeface="+mn-lt"/>
                <a:ea typeface="+mn-ea"/>
                <a:cs typeface="Arial" charset="0"/>
              </a:rPr>
              <a:t>(per </a:t>
            </a:r>
            <a:r>
              <a:rPr kumimoji="0" lang="it-IT" sz="1200" b="1" i="1" u="sng" strike="noStrike" kern="1200" cap="none" normalizeH="0" baseline="0" dirty="0" err="1" smtClean="0">
                <a:ln>
                  <a:noFill/>
                </a:ln>
                <a:solidFill>
                  <a:srgbClr val="01047F"/>
                </a:solidFill>
                <a:effectLst/>
                <a:latin typeface="+mn-lt"/>
                <a:ea typeface="+mn-ea"/>
                <a:cs typeface="Arial" charset="0"/>
              </a:rPr>
              <a:t>grams</a:t>
            </a:r>
            <a:r>
              <a:rPr kumimoji="0" lang="it-IT" sz="1200" b="1" i="1" u="sng" strike="noStrike" kern="1200" cap="none" normalizeH="0" baseline="0" dirty="0" smtClean="0">
                <a:ln>
                  <a:noFill/>
                </a:ln>
                <a:solidFill>
                  <a:srgbClr val="01047F"/>
                </a:solidFill>
                <a:effectLst/>
                <a:latin typeface="+mn-lt"/>
                <a:ea typeface="+mn-ea"/>
                <a:cs typeface="Arial" charset="0"/>
              </a:rPr>
              <a:t>)</a:t>
            </a:r>
            <a:r>
              <a:rPr kumimoji="0" lang="it-IT" sz="1200" b="1" i="0" u="none" strike="noStrike" kern="1200" cap="none" normalizeH="0" baseline="0" dirty="0" smtClean="0">
                <a:ln>
                  <a:noFill/>
                </a:ln>
                <a:solidFill>
                  <a:srgbClr val="01047F"/>
                </a:solidFill>
                <a:effectLst/>
                <a:latin typeface="+mn-lt"/>
                <a:ea typeface="+mn-ea"/>
                <a:cs typeface="Arial"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rgbClr val="01047F"/>
                </a:solidFill>
                <a:effectLst/>
                <a:latin typeface="+mn-lt"/>
                <a:ea typeface="+mn-ea"/>
                <a:cs typeface="Arial" charset="0"/>
              </a:rPr>
              <a:t>Han </a:t>
            </a:r>
            <a:r>
              <a:rPr kumimoji="0" lang="it-IT" sz="1200" b="0" i="0" u="none" strike="noStrike" kern="1200" cap="none" normalizeH="0" baseline="0" dirty="0" err="1" smtClean="0">
                <a:ln>
                  <a:noFill/>
                </a:ln>
                <a:solidFill>
                  <a:srgbClr val="01047F"/>
                </a:solidFill>
                <a:effectLst/>
                <a:latin typeface="+mn-lt"/>
                <a:ea typeface="+mn-ea"/>
                <a:cs typeface="Arial" charset="0"/>
              </a:rPr>
              <a:t>et</a:t>
            </a:r>
            <a:r>
              <a:rPr kumimoji="0" lang="it-IT" sz="1200" b="0" i="0" u="none" strike="noStrike" kern="1200" cap="none" normalizeH="0" baseline="0" dirty="0" smtClean="0">
                <a:ln>
                  <a:noFill/>
                </a:ln>
                <a:solidFill>
                  <a:srgbClr val="01047F"/>
                </a:solidFill>
                <a:effectLst/>
                <a:latin typeface="+mn-lt"/>
                <a:ea typeface="+mn-ea"/>
                <a:cs typeface="Arial" charset="0"/>
              </a:rPr>
              <a:t> al., 2002, </a:t>
            </a:r>
            <a:r>
              <a:rPr kumimoji="0" lang="it-IT" sz="1200" b="0" i="0" u="none" strike="noStrike" kern="1200" cap="none" normalizeH="0" baseline="0" dirty="0" err="1" smtClean="0">
                <a:ln>
                  <a:noFill/>
                </a:ln>
                <a:solidFill>
                  <a:srgbClr val="01047F"/>
                </a:solidFill>
                <a:effectLst/>
                <a:latin typeface="+mn-lt"/>
                <a:ea typeface="+mn-ea"/>
                <a:cs typeface="Arial" charset="0"/>
              </a:rPr>
              <a:t>described</a:t>
            </a:r>
            <a:r>
              <a:rPr kumimoji="0" lang="it-IT" sz="1200" b="0" i="0" u="none" strike="noStrike" kern="1200" cap="none" normalizeH="0" baseline="0" dirty="0" smtClean="0">
                <a:ln>
                  <a:noFill/>
                </a:ln>
                <a:solidFill>
                  <a:srgbClr val="01047F"/>
                </a:solidFill>
                <a:effectLst/>
                <a:latin typeface="+mn-lt"/>
                <a:ea typeface="+mn-ea"/>
                <a:cs typeface="Arial" charset="0"/>
              </a:rPr>
              <a:t> the treatment </a:t>
            </a:r>
            <a:r>
              <a:rPr kumimoji="0" lang="it-IT" sz="1200" b="0" i="0" u="none" strike="noStrike" kern="1200" cap="none" normalizeH="0" baseline="0" dirty="0" err="1" smtClean="0">
                <a:ln>
                  <a:noFill/>
                </a:ln>
                <a:solidFill>
                  <a:srgbClr val="01047F"/>
                </a:solidFill>
                <a:effectLst/>
                <a:latin typeface="+mn-lt"/>
                <a:ea typeface="+mn-ea"/>
                <a:cs typeface="Arial" charset="0"/>
              </a:rPr>
              <a:t>with</a:t>
            </a:r>
            <a:r>
              <a:rPr kumimoji="0" lang="it-IT" sz="1200" b="0" i="0" u="none" strike="noStrike" kern="1200" cap="none" normalizeH="0" baseline="0" dirty="0" smtClean="0">
                <a:ln>
                  <a:noFill/>
                </a:ln>
                <a:solidFill>
                  <a:srgbClr val="01047F"/>
                </a:solidFill>
                <a:effectLst/>
                <a:latin typeface="+mn-lt"/>
                <a:ea typeface="+mn-ea"/>
                <a:cs typeface="Arial" charset="0"/>
              </a:rPr>
              <a:t> </a:t>
            </a:r>
            <a:r>
              <a:rPr kumimoji="0" lang="it-IT" sz="1200" b="0" i="0" u="none" strike="noStrike" kern="1200" cap="none" normalizeH="0" baseline="0" dirty="0" err="1" smtClean="0">
                <a:ln>
                  <a:noFill/>
                </a:ln>
                <a:solidFill>
                  <a:srgbClr val="01047F"/>
                </a:solidFill>
                <a:effectLst/>
                <a:latin typeface="+mn-lt"/>
                <a:ea typeface="+mn-ea"/>
                <a:cs typeface="Arial" charset="0"/>
              </a:rPr>
              <a:t>gaseous</a:t>
            </a:r>
            <a:r>
              <a:rPr kumimoji="0" lang="it-IT" sz="1200" b="0" i="0" u="none" strike="noStrike" kern="1200" cap="none" normalizeH="0" baseline="0" dirty="0" smtClean="0">
                <a:ln>
                  <a:noFill/>
                </a:ln>
                <a:solidFill>
                  <a:srgbClr val="01047F"/>
                </a:solidFill>
                <a:effectLst/>
                <a:latin typeface="+mn-lt"/>
                <a:ea typeface="+mn-ea"/>
                <a:cs typeface="Arial" charset="0"/>
              </a:rPr>
              <a:t>, </a:t>
            </a:r>
            <a:r>
              <a:rPr kumimoji="0" lang="it-IT" sz="1200" b="0" i="0" u="none" strike="noStrike" kern="1200" cap="none" normalizeH="0" baseline="0" dirty="0" err="1" smtClean="0">
                <a:ln>
                  <a:noFill/>
                </a:ln>
                <a:solidFill>
                  <a:srgbClr val="01047F"/>
                </a:solidFill>
                <a:effectLst/>
                <a:latin typeface="+mn-lt"/>
                <a:ea typeface="+mn-ea"/>
                <a:cs typeface="Arial" charset="0"/>
              </a:rPr>
              <a:t>that</a:t>
            </a:r>
            <a:r>
              <a:rPr kumimoji="0" lang="it-IT" sz="1200" b="0" i="0" u="none" strike="noStrike" kern="1200" cap="none" normalizeH="0" baseline="0" dirty="0" smtClean="0">
                <a:ln>
                  <a:noFill/>
                </a:ln>
                <a:solidFill>
                  <a:srgbClr val="01047F"/>
                </a:solidFill>
                <a:effectLst/>
                <a:latin typeface="+mn-lt"/>
                <a:ea typeface="+mn-ea"/>
                <a:cs typeface="Arial" charset="0"/>
              </a:rPr>
              <a:t> </a:t>
            </a:r>
            <a:r>
              <a:rPr kumimoji="0" lang="it-IT" sz="1200" b="0" i="0" u="none" strike="noStrike" kern="1200" cap="none" normalizeH="0" baseline="0" dirty="0" err="1" smtClean="0">
                <a:ln>
                  <a:noFill/>
                </a:ln>
                <a:solidFill>
                  <a:srgbClr val="01047F"/>
                </a:solidFill>
                <a:effectLst/>
                <a:latin typeface="+mn-lt"/>
                <a:ea typeface="+mn-ea"/>
                <a:cs typeface="Arial" charset="0"/>
              </a:rPr>
              <a:t>showed</a:t>
            </a:r>
            <a:r>
              <a:rPr kumimoji="0" lang="it-IT" sz="1200" b="0" i="0" u="none" strike="noStrike" kern="1200" cap="none" normalizeH="0" baseline="0" dirty="0" smtClean="0">
                <a:ln>
                  <a:noFill/>
                </a:ln>
                <a:solidFill>
                  <a:srgbClr val="01047F"/>
                </a:solidFill>
                <a:effectLst/>
                <a:latin typeface="+mn-lt"/>
                <a:ea typeface="+mn-ea"/>
                <a:cs typeface="Arial" charset="0"/>
              </a:rPr>
              <a:t> the </a:t>
            </a:r>
            <a:r>
              <a:rPr kumimoji="0" lang="it-IT" sz="1200" b="0" i="0" u="none" strike="noStrike" kern="1200" cap="none" normalizeH="0" baseline="0" dirty="0" err="1" smtClean="0">
                <a:ln>
                  <a:noFill/>
                </a:ln>
                <a:solidFill>
                  <a:srgbClr val="01047F"/>
                </a:solidFill>
                <a:effectLst/>
                <a:latin typeface="+mn-lt"/>
                <a:ea typeface="+mn-ea"/>
                <a:cs typeface="Arial" charset="0"/>
              </a:rPr>
              <a:t>influence</a:t>
            </a:r>
            <a:r>
              <a:rPr kumimoji="0" lang="it-IT" sz="1200" b="0" i="0" u="none" strike="noStrike" kern="1200" cap="none" normalizeH="0" baseline="0" dirty="0" smtClean="0">
                <a:ln>
                  <a:noFill/>
                </a:ln>
                <a:solidFill>
                  <a:srgbClr val="01047F"/>
                </a:solidFill>
                <a:effectLst/>
                <a:latin typeface="+mn-lt"/>
                <a:ea typeface="+mn-ea"/>
                <a:cs typeface="Arial" charset="0"/>
              </a:rPr>
              <a:t> </a:t>
            </a:r>
            <a:r>
              <a:rPr kumimoji="0" lang="it-IT" sz="1200" b="0" i="0" u="none" strike="noStrike" kern="1200" cap="none" normalizeH="0" baseline="0" dirty="0" err="1" smtClean="0">
                <a:ln>
                  <a:noFill/>
                </a:ln>
                <a:solidFill>
                  <a:srgbClr val="01047F"/>
                </a:solidFill>
                <a:effectLst/>
                <a:latin typeface="+mn-lt"/>
                <a:ea typeface="+mn-ea"/>
                <a:cs typeface="Arial" charset="0"/>
              </a:rPr>
              <a:t>of</a:t>
            </a:r>
            <a:r>
              <a:rPr kumimoji="0" lang="it-IT" sz="1200" b="0" i="0" u="none" strike="noStrike" kern="1200" cap="none" normalizeH="0" baseline="0" dirty="0" smtClean="0">
                <a:ln>
                  <a:noFill/>
                </a:ln>
                <a:solidFill>
                  <a:srgbClr val="01047F"/>
                </a:solidFill>
                <a:effectLst/>
                <a:latin typeface="+mn-lt"/>
                <a:ea typeface="+mn-ea"/>
                <a:cs typeface="Arial" charset="0"/>
              </a:rPr>
              <a:t> </a:t>
            </a:r>
            <a:r>
              <a:rPr kumimoji="0" lang="it-IT" sz="1200" b="0" i="0" u="none" strike="noStrike" kern="1200" cap="none" normalizeH="0" baseline="0" dirty="0" err="1" smtClean="0">
                <a:ln>
                  <a:noFill/>
                </a:ln>
                <a:solidFill>
                  <a:srgbClr val="01047F"/>
                </a:solidFill>
                <a:effectLst/>
                <a:latin typeface="+mn-lt"/>
                <a:ea typeface="+mn-ea"/>
                <a:cs typeface="Arial" charset="0"/>
              </a:rPr>
              <a:t>ozone</a:t>
            </a:r>
            <a:r>
              <a:rPr kumimoji="0" lang="it-IT" sz="1200" b="0" i="0" u="none" strike="noStrike" kern="1200" cap="none" normalizeH="0" baseline="0" dirty="0" smtClean="0">
                <a:ln>
                  <a:noFill/>
                </a:ln>
                <a:solidFill>
                  <a:srgbClr val="01047F"/>
                </a:solidFill>
                <a:effectLst/>
                <a:latin typeface="+mn-lt"/>
                <a:ea typeface="+mn-ea"/>
                <a:cs typeface="Arial" charset="0"/>
              </a:rPr>
              <a:t> </a:t>
            </a:r>
            <a:r>
              <a:rPr kumimoji="0" lang="it-IT" sz="1200" b="0" i="0" u="none" strike="noStrike" kern="1200" cap="none" normalizeH="0" baseline="0" dirty="0" err="1" smtClean="0">
                <a:ln>
                  <a:noFill/>
                </a:ln>
                <a:solidFill>
                  <a:srgbClr val="01047F"/>
                </a:solidFill>
                <a:effectLst/>
                <a:latin typeface="+mn-lt"/>
                <a:ea typeface="+mn-ea"/>
                <a:cs typeface="Arial" charset="0"/>
              </a:rPr>
              <a:t>concentration</a:t>
            </a:r>
            <a:r>
              <a:rPr kumimoji="0" lang="it-IT" sz="1200" b="0" i="0" u="none" strike="noStrike" kern="1200" cap="none" normalizeH="0" baseline="0" dirty="0" smtClean="0">
                <a:ln>
                  <a:noFill/>
                </a:ln>
                <a:solidFill>
                  <a:srgbClr val="01047F"/>
                </a:solidFill>
                <a:effectLst/>
                <a:latin typeface="+mn-lt"/>
                <a:ea typeface="+mn-ea"/>
                <a:cs typeface="Arial" charset="0"/>
              </a:rPr>
              <a:t>, RH and </a:t>
            </a:r>
            <a:r>
              <a:rPr kumimoji="0" lang="it-IT" sz="1200" b="0" i="0" u="none" strike="noStrike" kern="1200" cap="none" normalizeH="0" baseline="0" dirty="0" err="1" smtClean="0">
                <a:ln>
                  <a:noFill/>
                </a:ln>
                <a:solidFill>
                  <a:srgbClr val="01047F"/>
                </a:solidFill>
                <a:effectLst/>
                <a:latin typeface="+mn-lt"/>
                <a:ea typeface="+mn-ea"/>
                <a:cs typeface="Arial" charset="0"/>
              </a:rPr>
              <a:t>extension</a:t>
            </a:r>
            <a:r>
              <a:rPr kumimoji="0" lang="it-IT" sz="1200" b="0" i="0" u="none" strike="noStrike" kern="1200" cap="none" normalizeH="0" baseline="0" dirty="0" smtClean="0">
                <a:ln>
                  <a:noFill/>
                </a:ln>
                <a:solidFill>
                  <a:srgbClr val="01047F"/>
                </a:solidFill>
                <a:effectLst/>
                <a:latin typeface="+mn-lt"/>
                <a:ea typeface="+mn-ea"/>
                <a:cs typeface="Arial" charset="0"/>
              </a:rPr>
              <a:t> </a:t>
            </a:r>
            <a:r>
              <a:rPr kumimoji="0" lang="it-IT" sz="1200" b="0" i="0" u="none" strike="noStrike" kern="1200" cap="none" normalizeH="0" baseline="0" dirty="0" err="1" smtClean="0">
                <a:ln>
                  <a:noFill/>
                </a:ln>
                <a:solidFill>
                  <a:srgbClr val="01047F"/>
                </a:solidFill>
                <a:effectLst/>
                <a:latin typeface="+mn-lt"/>
                <a:ea typeface="+mn-ea"/>
                <a:cs typeface="Arial" charset="0"/>
              </a:rPr>
              <a:t>of</a:t>
            </a:r>
            <a:r>
              <a:rPr kumimoji="0" lang="it-IT" sz="1200" b="0" i="0" u="none" strike="noStrike" kern="1200" cap="none" normalizeH="0" baseline="0" dirty="0" smtClean="0">
                <a:ln>
                  <a:noFill/>
                </a:ln>
                <a:solidFill>
                  <a:srgbClr val="01047F"/>
                </a:solidFill>
                <a:effectLst/>
                <a:latin typeface="+mn-lt"/>
                <a:ea typeface="+mn-ea"/>
                <a:cs typeface="Arial" charset="0"/>
              </a:rPr>
              <a:t> treatment </a:t>
            </a:r>
            <a:r>
              <a:rPr kumimoji="0" lang="it-IT" sz="1200" b="0" i="0" u="none" strike="noStrike" kern="1200" cap="none" normalizeH="0" baseline="0" dirty="0" err="1" smtClean="0">
                <a:ln>
                  <a:noFill/>
                </a:ln>
                <a:solidFill>
                  <a:srgbClr val="01047F"/>
                </a:solidFill>
                <a:effectLst/>
                <a:latin typeface="+mn-lt"/>
                <a:ea typeface="+mn-ea"/>
                <a:cs typeface="Arial" charset="0"/>
              </a:rPr>
              <a:t>periods</a:t>
            </a:r>
            <a:r>
              <a:rPr kumimoji="0" lang="it-IT" sz="1200" b="0" i="0" u="none" strike="noStrike" kern="1200" cap="none" normalizeH="0" baseline="0" dirty="0" smtClean="0">
                <a:ln>
                  <a:noFill/>
                </a:ln>
                <a:solidFill>
                  <a:srgbClr val="01047F"/>
                </a:solidFill>
                <a:effectLst/>
                <a:latin typeface="+mn-lt"/>
                <a:ea typeface="+mn-ea"/>
                <a:cs typeface="Arial" charset="0"/>
              </a:rPr>
              <a:t> in </a:t>
            </a:r>
            <a:r>
              <a:rPr kumimoji="0" lang="it-IT" sz="1200" b="0" i="0" u="none" strike="noStrike" kern="1200" cap="none" normalizeH="0" baseline="0" dirty="0" err="1" smtClean="0">
                <a:ln>
                  <a:noFill/>
                </a:ln>
                <a:solidFill>
                  <a:srgbClr val="01047F"/>
                </a:solidFill>
                <a:effectLst/>
                <a:latin typeface="+mn-lt"/>
                <a:ea typeface="+mn-ea"/>
                <a:cs typeface="Arial" charset="0"/>
              </a:rPr>
              <a:t>killing</a:t>
            </a:r>
            <a:r>
              <a:rPr kumimoji="0" lang="it-IT" sz="1200" b="0" i="0" u="none" strike="noStrike" kern="1200" cap="none" normalizeH="0" baseline="0" dirty="0" smtClean="0">
                <a:ln>
                  <a:noFill/>
                </a:ln>
                <a:solidFill>
                  <a:srgbClr val="01047F"/>
                </a:solidFill>
                <a:effectLst/>
                <a:latin typeface="+mn-lt"/>
                <a:ea typeface="+mn-ea"/>
                <a:cs typeface="Arial" charset="0"/>
              </a:rPr>
              <a:t> </a:t>
            </a:r>
            <a:r>
              <a:rPr kumimoji="0" lang="it-IT" sz="1200" b="0" i="1" u="none" strike="noStrike" kern="1200" cap="none" normalizeH="0" baseline="0" dirty="0" smtClean="0">
                <a:ln>
                  <a:noFill/>
                </a:ln>
                <a:solidFill>
                  <a:srgbClr val="01047F"/>
                </a:solidFill>
                <a:effectLst/>
                <a:latin typeface="+mn-lt"/>
                <a:ea typeface="+mn-ea"/>
                <a:cs typeface="Arial" charset="0"/>
              </a:rPr>
              <a:t>E. coli</a:t>
            </a:r>
            <a:r>
              <a:rPr kumimoji="0" lang="it-IT" sz="1200" b="0" i="0" u="none" strike="noStrike" kern="1200" cap="none" normalizeH="0" baseline="0" dirty="0" smtClean="0">
                <a:ln>
                  <a:noFill/>
                </a:ln>
                <a:solidFill>
                  <a:srgbClr val="01047F"/>
                </a:solidFill>
                <a:effectLst/>
                <a:latin typeface="+mn-lt"/>
                <a:ea typeface="+mn-ea"/>
                <a:cs typeface="Arial" charset="0"/>
              </a:rPr>
              <a:t> O157:H7 </a:t>
            </a:r>
            <a:r>
              <a:rPr kumimoji="0" lang="it-IT" sz="1200" b="0" i="1" u="sng" strike="noStrike" kern="1200" cap="none" normalizeH="0" baseline="0" dirty="0" smtClean="0">
                <a:ln>
                  <a:noFill/>
                </a:ln>
                <a:solidFill>
                  <a:srgbClr val="01047F"/>
                </a:solidFill>
                <a:effectLst/>
                <a:latin typeface="+mn-lt"/>
                <a:ea typeface="+mn-ea"/>
                <a:cs typeface="Arial" charset="0"/>
              </a:rPr>
              <a:t>(or </a:t>
            </a:r>
            <a:r>
              <a:rPr kumimoji="0" lang="it-IT" sz="1200" b="0" i="1" u="sng" strike="noStrike" kern="1200" cap="none" normalizeH="0" baseline="0" dirty="0" err="1" smtClean="0">
                <a:ln>
                  <a:noFill/>
                </a:ln>
                <a:solidFill>
                  <a:srgbClr val="01047F"/>
                </a:solidFill>
                <a:effectLst/>
                <a:latin typeface="+mn-lt"/>
                <a:ea typeface="+mn-ea"/>
                <a:cs typeface="Arial" charset="0"/>
              </a:rPr>
              <a:t>patogenic</a:t>
            </a:r>
            <a:r>
              <a:rPr kumimoji="0" lang="it-IT" sz="1200" b="0" i="1" u="sng" strike="noStrike" kern="1200" cap="none" normalizeH="0" baseline="0" dirty="0" smtClean="0">
                <a:ln>
                  <a:noFill/>
                </a:ln>
                <a:solidFill>
                  <a:srgbClr val="01047F"/>
                </a:solidFill>
                <a:effectLst/>
                <a:latin typeface="+mn-lt"/>
                <a:ea typeface="+mn-ea"/>
                <a:cs typeface="Arial" charset="0"/>
              </a:rPr>
              <a:t> strain)</a:t>
            </a:r>
            <a:r>
              <a:rPr kumimoji="0" lang="it-IT" sz="1200" b="0" i="0" u="none" strike="noStrike" kern="1200" cap="none" normalizeH="0" baseline="0" dirty="0" smtClean="0">
                <a:ln>
                  <a:noFill/>
                </a:ln>
                <a:solidFill>
                  <a:srgbClr val="01047F"/>
                </a:solidFill>
                <a:effectLst/>
                <a:latin typeface="+mn-lt"/>
                <a:ea typeface="+mn-ea"/>
                <a:cs typeface="Arial" charset="0"/>
              </a:rPr>
              <a:t> </a:t>
            </a:r>
            <a:r>
              <a:rPr kumimoji="0" lang="it-IT" sz="1200" b="0" i="0" u="none" strike="noStrike" kern="1200" cap="none" normalizeH="0" baseline="0" dirty="0" err="1" smtClean="0">
                <a:ln>
                  <a:noFill/>
                </a:ln>
                <a:solidFill>
                  <a:srgbClr val="01047F"/>
                </a:solidFill>
                <a:effectLst/>
                <a:latin typeface="+mn-lt"/>
                <a:ea typeface="+mn-ea"/>
                <a:cs typeface="Arial" charset="0"/>
              </a:rPr>
              <a:t>contaminating</a:t>
            </a:r>
            <a:r>
              <a:rPr kumimoji="0" lang="it-IT" sz="1200" b="0" i="0" u="none" strike="noStrike" kern="1200" cap="none" normalizeH="0" baseline="0" dirty="0" smtClean="0">
                <a:ln>
                  <a:noFill/>
                </a:ln>
                <a:solidFill>
                  <a:srgbClr val="01047F"/>
                </a:solidFill>
                <a:effectLst/>
                <a:latin typeface="+mn-lt"/>
                <a:ea typeface="+mn-ea"/>
                <a:cs typeface="Arial" charset="0"/>
              </a:rPr>
              <a:t> </a:t>
            </a:r>
            <a:r>
              <a:rPr kumimoji="0" lang="it-IT" sz="1200" b="0" i="0" u="none" strike="noStrike" kern="1200" cap="none" normalizeH="0" baseline="0" dirty="0" err="1" smtClean="0">
                <a:ln>
                  <a:noFill/>
                </a:ln>
                <a:solidFill>
                  <a:srgbClr val="01047F"/>
                </a:solidFill>
                <a:effectLst/>
                <a:latin typeface="+mn-lt"/>
                <a:ea typeface="+mn-ea"/>
                <a:cs typeface="Arial" charset="0"/>
              </a:rPr>
              <a:t>of</a:t>
            </a:r>
            <a:r>
              <a:rPr kumimoji="0" lang="it-IT" sz="1200" b="0" i="0" u="none" strike="noStrike" kern="1200" cap="none" normalizeH="0" baseline="0" dirty="0" smtClean="0">
                <a:ln>
                  <a:noFill/>
                </a:ln>
                <a:solidFill>
                  <a:srgbClr val="01047F"/>
                </a:solidFill>
                <a:effectLst/>
                <a:latin typeface="+mn-lt"/>
                <a:ea typeface="+mn-ea"/>
                <a:cs typeface="Arial" charset="0"/>
              </a:rPr>
              <a:t> green </a:t>
            </a:r>
            <a:r>
              <a:rPr kumimoji="0" lang="it-IT" sz="1200" b="0" i="0" u="none" strike="noStrike" kern="1200" cap="none" normalizeH="0" baseline="0" dirty="0" err="1" smtClean="0">
                <a:ln>
                  <a:noFill/>
                </a:ln>
                <a:solidFill>
                  <a:srgbClr val="01047F"/>
                </a:solidFill>
                <a:effectLst/>
                <a:latin typeface="+mn-lt"/>
                <a:ea typeface="+mn-ea"/>
                <a:cs typeface="Arial" charset="0"/>
              </a:rPr>
              <a:t>peppers</a:t>
            </a:r>
            <a:r>
              <a:rPr kumimoji="0" lang="it-IT" sz="1200" b="0" i="0" u="none" strike="noStrike" kern="1200" cap="none" normalizeH="0" baseline="0" dirty="0" smtClean="0">
                <a:ln>
                  <a:noFill/>
                </a:ln>
                <a:solidFill>
                  <a:srgbClr val="01047F"/>
                </a:solidFill>
                <a:effectLst/>
                <a:latin typeface="+mn-lt"/>
                <a:ea typeface="+mn-ea"/>
                <a:cs typeface="Arial" charset="0"/>
              </a:rPr>
              <a:t>. </a:t>
            </a:r>
          </a:p>
          <a:p>
            <a:pPr algn="just" fontAlgn="base">
              <a:spcBef>
                <a:spcPct val="0"/>
              </a:spcBef>
              <a:spcAft>
                <a:spcPct val="0"/>
              </a:spcAft>
            </a:pPr>
            <a:endParaRPr kumimoji="0" lang="en-US" sz="1200" b="0" i="0" u="none" strike="noStrike" cap="none" normalizeH="0" baseline="0" dirty="0" smtClean="0">
              <a:ln>
                <a:noFill/>
              </a:ln>
              <a:solidFill>
                <a:schemeClr val="tx2"/>
              </a:solidFill>
              <a:effectLst/>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it-IT" sz="1200" b="1" kern="1200" dirty="0" err="1" smtClean="0">
                <a:solidFill>
                  <a:srgbClr val="01047F"/>
                </a:solidFill>
                <a:latin typeface="+mn-lt"/>
                <a:ea typeface="+mn-ea"/>
                <a:cs typeface="Arial" charset="0"/>
              </a:rPr>
              <a:t>Despite</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good</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results</a:t>
            </a:r>
            <a:r>
              <a:rPr lang="it-IT" sz="1200" b="1" kern="1200" dirty="0" smtClean="0">
                <a:solidFill>
                  <a:srgbClr val="01047F"/>
                </a:solidFill>
                <a:latin typeface="+mn-lt"/>
                <a:ea typeface="+mn-ea"/>
                <a:cs typeface="Arial" charset="0"/>
              </a:rPr>
              <a:t> in </a:t>
            </a:r>
            <a:r>
              <a:rPr lang="it-IT" sz="1200" b="1" kern="1200" dirty="0" err="1" smtClean="0">
                <a:solidFill>
                  <a:srgbClr val="01047F"/>
                </a:solidFill>
                <a:latin typeface="+mn-lt"/>
                <a:ea typeface="+mn-ea"/>
                <a:cs typeface="Arial" charset="0"/>
              </a:rPr>
              <a:t>controlling</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foodborne</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pathogens</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ozone</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treated</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vegetables</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showed</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chlorophyll</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degradation</a:t>
            </a:r>
            <a:r>
              <a:rPr lang="it-IT" sz="1200" b="1" kern="1200" dirty="0" smtClean="0">
                <a:solidFill>
                  <a:srgbClr val="01047F"/>
                </a:solidFill>
                <a:latin typeface="+mn-lt"/>
                <a:ea typeface="+mn-ea"/>
                <a:cs typeface="Arial" charset="0"/>
              </a:rPr>
              <a:t> and </a:t>
            </a:r>
            <a:r>
              <a:rPr lang="it-IT" sz="1200" b="1" kern="1200" dirty="0" err="1" smtClean="0">
                <a:solidFill>
                  <a:srgbClr val="01047F"/>
                </a:solidFill>
                <a:latin typeface="+mn-lt"/>
                <a:ea typeface="+mn-ea"/>
                <a:cs typeface="Arial" charset="0"/>
              </a:rPr>
              <a:t>weaking</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of</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colour</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occurred</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together</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with</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an</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increase</a:t>
            </a:r>
            <a:r>
              <a:rPr lang="it-IT" sz="1200" b="1" kern="1200" dirty="0" smtClean="0">
                <a:solidFill>
                  <a:srgbClr val="01047F"/>
                </a:solidFill>
                <a:latin typeface="+mn-lt"/>
                <a:ea typeface="+mn-ea"/>
                <a:cs typeface="Arial" charset="0"/>
              </a:rPr>
              <a:t> in </a:t>
            </a:r>
            <a:r>
              <a:rPr lang="it-IT" sz="1200" b="1" kern="1200" dirty="0" err="1" smtClean="0">
                <a:solidFill>
                  <a:srgbClr val="01047F"/>
                </a:solidFill>
                <a:latin typeface="+mn-lt"/>
                <a:ea typeface="+mn-ea"/>
                <a:cs typeface="Arial" charset="0"/>
              </a:rPr>
              <a:t>oxidative</a:t>
            </a:r>
            <a:r>
              <a:rPr lang="it-IT" sz="1200" b="1" kern="1200" dirty="0" smtClean="0">
                <a:solidFill>
                  <a:srgbClr val="01047F"/>
                </a:solidFill>
                <a:latin typeface="+mn-lt"/>
                <a:ea typeface="+mn-ea"/>
                <a:cs typeface="Arial" charset="0"/>
              </a:rPr>
              <a:t> stress and </a:t>
            </a:r>
            <a:r>
              <a:rPr lang="it-IT" sz="1200" b="1" kern="1200" dirty="0" err="1" smtClean="0">
                <a:solidFill>
                  <a:srgbClr val="01047F"/>
                </a:solidFill>
                <a:latin typeface="+mn-lt"/>
                <a:ea typeface="+mn-ea"/>
                <a:cs typeface="Arial" charset="0"/>
              </a:rPr>
              <a:t>senescence</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of</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vegetable</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tissues</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However</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ozone</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treatments</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failed</a:t>
            </a:r>
            <a:r>
              <a:rPr lang="it-IT" sz="1200" b="1" kern="1200" dirty="0" smtClean="0">
                <a:solidFill>
                  <a:srgbClr val="01047F"/>
                </a:solidFill>
                <a:latin typeface="+mn-lt"/>
                <a:ea typeface="+mn-ea"/>
                <a:cs typeface="Arial" charset="0"/>
              </a:rPr>
              <a:t> in </a:t>
            </a:r>
            <a:r>
              <a:rPr lang="it-IT" sz="1200" b="1" kern="1200" dirty="0" err="1" smtClean="0">
                <a:solidFill>
                  <a:srgbClr val="01047F"/>
                </a:solidFill>
                <a:latin typeface="+mn-lt"/>
                <a:ea typeface="+mn-ea"/>
                <a:cs typeface="Arial" charset="0"/>
              </a:rPr>
              <a:t>reducing</a:t>
            </a:r>
            <a:r>
              <a:rPr lang="it-IT" sz="1200" b="1" kern="1200" dirty="0" smtClean="0">
                <a:solidFill>
                  <a:srgbClr val="01047F"/>
                </a:solidFill>
                <a:latin typeface="+mn-lt"/>
                <a:ea typeface="+mn-ea"/>
                <a:cs typeface="Arial" charset="0"/>
              </a:rPr>
              <a:t> total </a:t>
            </a:r>
            <a:r>
              <a:rPr lang="it-IT" sz="1200" b="1" kern="1200" dirty="0" err="1" smtClean="0">
                <a:solidFill>
                  <a:srgbClr val="01047F"/>
                </a:solidFill>
                <a:latin typeface="+mn-lt"/>
                <a:ea typeface="+mn-ea"/>
                <a:cs typeface="Arial" charset="0"/>
              </a:rPr>
              <a:t>mesophilic</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bacteria</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naturally</a:t>
            </a:r>
            <a:r>
              <a:rPr lang="it-IT" sz="1200" b="1" kern="1200" dirty="0" smtClean="0">
                <a:solidFill>
                  <a:srgbClr val="01047F"/>
                </a:solidFill>
                <a:latin typeface="+mn-lt"/>
                <a:ea typeface="+mn-ea"/>
                <a:cs typeface="Arial" charset="0"/>
              </a:rPr>
              <a:t> </a:t>
            </a:r>
            <a:r>
              <a:rPr lang="it-IT" sz="1200" b="1" kern="1200" dirty="0" err="1" smtClean="0">
                <a:solidFill>
                  <a:srgbClr val="01047F"/>
                </a:solidFill>
                <a:latin typeface="+mn-lt"/>
                <a:ea typeface="+mn-ea"/>
                <a:cs typeface="Arial" charset="0"/>
              </a:rPr>
              <a:t>occurring</a:t>
            </a:r>
            <a:r>
              <a:rPr lang="it-IT" sz="1200" b="1" kern="1200" dirty="0" smtClean="0">
                <a:solidFill>
                  <a:srgbClr val="01047F"/>
                </a:solidFill>
                <a:latin typeface="+mn-lt"/>
                <a:ea typeface="+mn-ea"/>
                <a:cs typeface="Arial" charset="0"/>
              </a:rPr>
              <a:t> in </a:t>
            </a:r>
            <a:r>
              <a:rPr lang="it-IT" sz="1200" b="1" kern="1200" dirty="0" err="1" smtClean="0">
                <a:solidFill>
                  <a:srgbClr val="01047F"/>
                </a:solidFill>
                <a:latin typeface="+mn-lt"/>
                <a:ea typeface="+mn-ea"/>
                <a:cs typeface="Arial" charset="0"/>
              </a:rPr>
              <a:t>strawberries</a:t>
            </a:r>
            <a:r>
              <a:rPr lang="it-IT" sz="1200" b="1" kern="1200" dirty="0" smtClean="0">
                <a:solidFill>
                  <a:srgbClr val="01047F"/>
                </a:solidFill>
                <a:latin typeface="+mn-lt"/>
                <a:ea typeface="+mn-ea"/>
                <a:cs typeface="Arial" charset="0"/>
              </a:rPr>
              <a:t> or on </a:t>
            </a:r>
            <a:r>
              <a:rPr lang="it-IT" sz="1200" b="1" kern="1200" dirty="0" err="1" smtClean="0">
                <a:solidFill>
                  <a:srgbClr val="01047F"/>
                </a:solidFill>
                <a:latin typeface="+mn-lt"/>
                <a:ea typeface="+mn-ea"/>
                <a:cs typeface="Arial" charset="0"/>
              </a:rPr>
              <a:t>fresh-cut</a:t>
            </a:r>
            <a:r>
              <a:rPr lang="it-IT" sz="1200" b="1" kern="1200" dirty="0" smtClean="0">
                <a:solidFill>
                  <a:srgbClr val="01047F"/>
                </a:solidFill>
                <a:latin typeface="+mn-lt"/>
                <a:ea typeface="+mn-ea"/>
                <a:cs typeface="Arial" charset="0"/>
              </a:rPr>
              <a:t> papaya. </a:t>
            </a:r>
            <a:r>
              <a:rPr lang="en-US" sz="1200" b="1" kern="1200" dirty="0" smtClean="0">
                <a:solidFill>
                  <a:srgbClr val="01047F"/>
                </a:solidFill>
                <a:latin typeface="+mn-lt"/>
                <a:ea typeface="+mn-ea"/>
                <a:cs typeface="Arial" charset="0"/>
              </a:rPr>
              <a:t> </a:t>
            </a:r>
          </a:p>
          <a:p>
            <a:pPr fontAlgn="base">
              <a:spcBef>
                <a:spcPct val="0"/>
              </a:spcBef>
              <a:spcAft>
                <a:spcPct val="0"/>
              </a:spcAft>
            </a:pPr>
            <a:endParaRPr kumimoji="0" lang="en-US" sz="1200" b="0" i="0" u="none" strike="noStrike" cap="none" normalizeH="0" baseline="0" dirty="0" smtClean="0">
              <a:ln>
                <a:noFill/>
              </a:ln>
              <a:solidFill>
                <a:schemeClr val="tx2"/>
              </a:solidFill>
              <a:effectLst/>
              <a:latin typeface="Calibri" pitchFamily="34" charset="0"/>
              <a:ea typeface="Times New Roman" pitchFamily="18" charset="0"/>
              <a:cs typeface="Arial" pitchFamily="34" charset="0"/>
            </a:endParaRPr>
          </a:p>
          <a:p>
            <a:endParaRPr lang="it-IT" dirty="0"/>
          </a:p>
        </p:txBody>
      </p:sp>
      <p:sp>
        <p:nvSpPr>
          <p:cNvPr id="4" name="Segnaposto numero diapositiva 3"/>
          <p:cNvSpPr>
            <a:spLocks noGrp="1"/>
          </p:cNvSpPr>
          <p:nvPr>
            <p:ph type="sldNum" sz="quarter" idx="10"/>
          </p:nvPr>
        </p:nvSpPr>
        <p:spPr/>
        <p:txBody>
          <a:bodyPr/>
          <a:lstStyle/>
          <a:p>
            <a:fld id="{8DEFA341-3A48-478B-8A54-CD3B6E1F9A85}"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en-US" sz="1200" b="1" kern="1200" dirty="0" smtClean="0">
                <a:solidFill>
                  <a:srgbClr val="01047F"/>
                </a:solidFill>
                <a:latin typeface="+mn-lt"/>
                <a:ea typeface="Calibri" pitchFamily="34" charset="0"/>
                <a:cs typeface="Times New Roman" pitchFamily="18" charset="0"/>
              </a:rPr>
              <a:t>In the last few years, following the consumers’ demand for RTE foods, fruits and vegetables are usually manipulated, processed and cold stored for some days before being ready for consumption. </a:t>
            </a:r>
          </a:p>
          <a:p>
            <a:pPr algn="just"/>
            <a:r>
              <a:rPr lang="en-US" sz="1200" b="1" dirty="0" smtClean="0">
                <a:solidFill>
                  <a:srgbClr val="01047F"/>
                </a:solidFill>
              </a:rPr>
              <a:t>Ready-to-eat </a:t>
            </a:r>
            <a:r>
              <a:rPr lang="en-US" sz="1200" b="1" dirty="0" smtClean="0">
                <a:solidFill>
                  <a:srgbClr val="01047F"/>
                </a:solidFill>
              </a:rPr>
              <a:t>(RTE) vegetables are fresh products with limited shelf-life, that need to be stored under refrigeration conditions. </a:t>
            </a:r>
            <a:r>
              <a:rPr lang="en-US" sz="1200" b="1" i="1" dirty="0" err="1" smtClean="0">
                <a:solidFill>
                  <a:srgbClr val="01047F"/>
                </a:solidFill>
              </a:rPr>
              <a:t>Erwinia</a:t>
            </a:r>
            <a:r>
              <a:rPr lang="en-US" sz="1200" b="1" i="1" dirty="0" smtClean="0">
                <a:solidFill>
                  <a:srgbClr val="01047F"/>
                </a:solidFill>
              </a:rPr>
              <a:t> </a:t>
            </a:r>
            <a:r>
              <a:rPr lang="en-US" sz="1200" b="1" dirty="0" smtClean="0">
                <a:solidFill>
                  <a:srgbClr val="01047F"/>
                </a:solidFill>
              </a:rPr>
              <a:t>spp. and </a:t>
            </a:r>
            <a:r>
              <a:rPr lang="en-US" sz="1200" b="1" i="1" dirty="0" smtClean="0">
                <a:solidFill>
                  <a:srgbClr val="01047F"/>
                </a:solidFill>
              </a:rPr>
              <a:t>Pseudomonas</a:t>
            </a:r>
            <a:r>
              <a:rPr lang="en-US" sz="1200" b="1" dirty="0" smtClean="0">
                <a:solidFill>
                  <a:srgbClr val="01047F"/>
                </a:solidFill>
              </a:rPr>
              <a:t> spp. represent the main spoilage </a:t>
            </a:r>
            <a:r>
              <a:rPr lang="en-US" sz="1200" b="1" dirty="0" err="1" smtClean="0">
                <a:solidFill>
                  <a:srgbClr val="01047F"/>
                </a:solidFill>
              </a:rPr>
              <a:t>microflora</a:t>
            </a:r>
            <a:r>
              <a:rPr lang="en-US" sz="1200" b="1" dirty="0" smtClean="0">
                <a:solidFill>
                  <a:srgbClr val="01047F"/>
                </a:solidFill>
              </a:rPr>
              <a:t>, which contribute to soft rot on RTE  vegetables, attributed to the their </a:t>
            </a:r>
            <a:r>
              <a:rPr lang="en-US" sz="1200" b="1" dirty="0" err="1" smtClean="0">
                <a:solidFill>
                  <a:srgbClr val="01047F"/>
                </a:solidFill>
              </a:rPr>
              <a:t>pectinolytic</a:t>
            </a:r>
            <a:r>
              <a:rPr lang="en-US" sz="1200" b="1" dirty="0" smtClean="0">
                <a:solidFill>
                  <a:srgbClr val="01047F"/>
                </a:solidFill>
              </a:rPr>
              <a:t> and </a:t>
            </a:r>
            <a:r>
              <a:rPr lang="en-US" sz="1200" b="1" dirty="0" err="1" smtClean="0">
                <a:solidFill>
                  <a:srgbClr val="01047F"/>
                </a:solidFill>
              </a:rPr>
              <a:t>proteolytic</a:t>
            </a:r>
            <a:r>
              <a:rPr lang="en-US" sz="1200" b="1" dirty="0" smtClean="0">
                <a:solidFill>
                  <a:srgbClr val="01047F"/>
                </a:solidFill>
              </a:rPr>
              <a:t> activities that can be also active at temperatures as low as 0-2 °C. The ability of these microorganisms to grow and release enzymes at low temperature accentuate the decay quality of RTE vegetables under cold storage. </a:t>
            </a:r>
            <a:r>
              <a:rPr lang="en-US" sz="1200" b="1" i="1" u="sng" dirty="0" smtClean="0">
                <a:solidFill>
                  <a:srgbClr val="01047F"/>
                </a:solidFill>
              </a:rPr>
              <a:t>Differently </a:t>
            </a:r>
            <a:r>
              <a:rPr lang="en-US" sz="1200" b="1" i="1" u="sng" dirty="0" err="1" smtClean="0">
                <a:solidFill>
                  <a:srgbClr val="01047F"/>
                </a:solidFill>
              </a:rPr>
              <a:t>berryfuits</a:t>
            </a:r>
            <a:r>
              <a:rPr lang="en-US" sz="1200" b="1" i="1" u="sng" baseline="0" dirty="0" smtClean="0">
                <a:solidFill>
                  <a:srgbClr val="01047F"/>
                </a:solidFill>
              </a:rPr>
              <a:t> are contaminated by fungi that reduce shelf </a:t>
            </a:r>
            <a:r>
              <a:rPr lang="en-US" sz="1200" b="1" i="1" u="sng" baseline="0" dirty="0" smtClean="0">
                <a:solidFill>
                  <a:srgbClr val="01047F"/>
                </a:solidFill>
              </a:rPr>
              <a:t>life and reduce their </a:t>
            </a:r>
            <a:r>
              <a:rPr lang="en-US" sz="1200" b="1" i="1" u="sng" baseline="0" dirty="0" err="1" smtClean="0">
                <a:solidFill>
                  <a:srgbClr val="01047F"/>
                </a:solidFill>
              </a:rPr>
              <a:t>benefical</a:t>
            </a:r>
            <a:r>
              <a:rPr lang="en-US" sz="1200" b="1" i="1" u="sng" baseline="0" dirty="0" smtClean="0">
                <a:solidFill>
                  <a:srgbClr val="01047F"/>
                </a:solidFill>
              </a:rPr>
              <a:t> effects.</a:t>
            </a:r>
            <a:endParaRPr lang="en-US" sz="1200" b="1" dirty="0" smtClean="0">
              <a:solidFill>
                <a:srgbClr val="01047F"/>
              </a:solidFill>
            </a:endParaRPr>
          </a:p>
          <a:p>
            <a:pPr algn="just"/>
            <a:r>
              <a:rPr lang="en-US" sz="1200" b="1" dirty="0" smtClean="0">
                <a:solidFill>
                  <a:srgbClr val="01047F"/>
                </a:solidFill>
              </a:rPr>
              <a:t>The advanced oxidation processes (AOPs) represent the newest development in sanitizing technology, where more oxidants are used simultaneously.</a:t>
            </a:r>
            <a:endParaRPr lang="en-US" sz="1200" b="1" dirty="0" smtClean="0">
              <a:solidFill>
                <a:schemeClr val="tx2"/>
              </a:solidFill>
              <a:latin typeface="Calibri" pitchFamily="34" charset="0"/>
              <a:ea typeface="Times New Roman" pitchFamily="18" charset="0"/>
              <a:cs typeface="Arial" pitchFamily="34" charset="0"/>
            </a:endParaRPr>
          </a:p>
          <a:p>
            <a:endParaRPr lang="it-IT"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01047F"/>
                </a:solidFill>
                <a:latin typeface="+mn-lt"/>
                <a:ea typeface="Calibri" pitchFamily="34" charset="0"/>
                <a:cs typeface="Times New Roman" pitchFamily="18" charset="0"/>
              </a:rPr>
              <a:t>Thus</a:t>
            </a:r>
            <a:r>
              <a:rPr lang="en-US" sz="1200" kern="1200" dirty="0" smtClean="0">
                <a:solidFill>
                  <a:srgbClr val="01047F"/>
                </a:solidFill>
                <a:latin typeface="+mn-lt"/>
                <a:ea typeface="Calibri" pitchFamily="34" charset="0"/>
                <a:cs typeface="Times New Roman" pitchFamily="18" charset="0"/>
              </a:rPr>
              <a:t>, in comparison with fresh fruits and vegetables, RTE produce lead to a new matter of safety concerns with a greater frequency of </a:t>
            </a:r>
            <a:r>
              <a:rPr lang="en-US" sz="1200" kern="1200" dirty="0" err="1" smtClean="0">
                <a:solidFill>
                  <a:srgbClr val="01047F"/>
                </a:solidFill>
                <a:latin typeface="+mn-lt"/>
                <a:ea typeface="Calibri" pitchFamily="34" charset="0"/>
                <a:cs typeface="Times New Roman" pitchFamily="18" charset="0"/>
              </a:rPr>
              <a:t>foodborne</a:t>
            </a:r>
            <a:r>
              <a:rPr lang="en-US" sz="1200" kern="1200" dirty="0" smtClean="0">
                <a:solidFill>
                  <a:srgbClr val="01047F"/>
                </a:solidFill>
                <a:latin typeface="+mn-lt"/>
                <a:ea typeface="Calibri" pitchFamily="34" charset="0"/>
                <a:cs typeface="Times New Roman" pitchFamily="18" charset="0"/>
              </a:rPr>
              <a:t> illnesses. </a:t>
            </a:r>
            <a:endParaRPr lang="it-IT" sz="1200" kern="1200" dirty="0" smtClean="0">
              <a:solidFill>
                <a:srgbClr val="01047F"/>
              </a:solidFill>
              <a:latin typeface="+mn-lt"/>
              <a:ea typeface="Calibri" pitchFamily="34" charset="0"/>
              <a:cs typeface="Times New Roman" pitchFamily="18" charset="0"/>
            </a:endParaRPr>
          </a:p>
          <a:p>
            <a:pPr algn="just"/>
            <a:endParaRPr lang="en-US" sz="1200" dirty="0" smtClean="0">
              <a:solidFill>
                <a:srgbClr val="01047F"/>
              </a:solidFill>
            </a:endParaRPr>
          </a:p>
          <a:p>
            <a:pPr algn="just"/>
            <a:r>
              <a:rPr lang="en-US" sz="1200" i="1" u="sng" dirty="0" smtClean="0">
                <a:solidFill>
                  <a:srgbClr val="01047F"/>
                </a:solidFill>
              </a:rPr>
              <a:t>In both cases</a:t>
            </a:r>
            <a:r>
              <a:rPr lang="en-US" sz="1200" i="1" u="sng" baseline="0" dirty="0" smtClean="0">
                <a:solidFill>
                  <a:srgbClr val="01047F"/>
                </a:solidFill>
              </a:rPr>
              <a:t> the shelf life period reduced by the </a:t>
            </a:r>
            <a:r>
              <a:rPr lang="en-US" sz="1200" i="1" u="sng" baseline="0" dirty="0" err="1" smtClean="0">
                <a:solidFill>
                  <a:srgbClr val="01047F"/>
                </a:solidFill>
              </a:rPr>
              <a:t>occurence</a:t>
            </a:r>
            <a:r>
              <a:rPr lang="en-US" sz="1200" i="1" u="sng" baseline="0" dirty="0" smtClean="0">
                <a:solidFill>
                  <a:srgbClr val="01047F"/>
                </a:solidFill>
              </a:rPr>
              <a:t> of spoilage </a:t>
            </a:r>
            <a:r>
              <a:rPr lang="en-US" sz="1200" i="1" u="sng" baseline="0" dirty="0" err="1" smtClean="0">
                <a:solidFill>
                  <a:srgbClr val="01047F"/>
                </a:solidFill>
              </a:rPr>
              <a:t>microrganisms</a:t>
            </a:r>
            <a:r>
              <a:rPr lang="en-US" sz="1200" i="1" u="sng" baseline="0" dirty="0" smtClean="0">
                <a:solidFill>
                  <a:srgbClr val="01047F"/>
                </a:solidFill>
              </a:rPr>
              <a:t> such as </a:t>
            </a:r>
            <a:r>
              <a:rPr lang="en-US" sz="1200" i="1" u="sng" baseline="0" dirty="0" err="1" smtClean="0">
                <a:solidFill>
                  <a:srgbClr val="01047F"/>
                </a:solidFill>
              </a:rPr>
              <a:t>Erwinia</a:t>
            </a:r>
            <a:r>
              <a:rPr lang="en-US" sz="1200" i="1" u="sng" baseline="0" dirty="0" smtClean="0">
                <a:solidFill>
                  <a:srgbClr val="01047F"/>
                </a:solidFill>
              </a:rPr>
              <a:t> and Pseudomonas in leaf while for berries are fungi.</a:t>
            </a:r>
          </a:p>
          <a:p>
            <a:pPr algn="just"/>
            <a:endParaRPr lang="en-US" sz="1200" dirty="0" smtClean="0">
              <a:solidFill>
                <a:srgbClr val="01047F"/>
              </a:solidFill>
            </a:endParaRPr>
          </a:p>
        </p:txBody>
      </p:sp>
      <p:sp>
        <p:nvSpPr>
          <p:cNvPr id="4" name="Segnaposto numero diapositiva 3"/>
          <p:cNvSpPr>
            <a:spLocks noGrp="1"/>
          </p:cNvSpPr>
          <p:nvPr>
            <p:ph type="sldNum" sz="quarter" idx="10"/>
          </p:nvPr>
        </p:nvSpPr>
        <p:spPr/>
        <p:txBody>
          <a:bodyPr/>
          <a:lstStyle/>
          <a:p>
            <a:fld id="{8DEFA341-3A48-478B-8A54-CD3B6E1F9A85}"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it-IT" sz="1000" b="1" i="1" u="sng" dirty="0" err="1" smtClean="0"/>
              <a:t>We</a:t>
            </a:r>
            <a:r>
              <a:rPr lang="it-IT" sz="1000" b="1" i="1" u="sng" dirty="0" smtClean="0"/>
              <a:t> </a:t>
            </a:r>
            <a:r>
              <a:rPr lang="it-IT" sz="1000" b="1" i="1" u="sng" dirty="0" err="1" smtClean="0"/>
              <a:t>approce</a:t>
            </a:r>
            <a:r>
              <a:rPr lang="it-IT" sz="1000" b="1" i="1" u="sng" dirty="0" smtClean="0"/>
              <a:t> the </a:t>
            </a:r>
            <a:r>
              <a:rPr lang="it-IT" sz="1000" b="1" i="1" u="sng" dirty="0" err="1" smtClean="0"/>
              <a:t>problem</a:t>
            </a:r>
            <a:r>
              <a:rPr lang="it-IT" sz="1000" b="1" i="1" u="sng" dirty="0" smtClean="0"/>
              <a:t> </a:t>
            </a:r>
            <a:r>
              <a:rPr lang="it-IT" sz="1000" b="1" i="1" u="sng" dirty="0" err="1" smtClean="0"/>
              <a:t>with</a:t>
            </a:r>
            <a:r>
              <a:rPr lang="it-IT" sz="1000" b="1" i="1" u="sng" dirty="0" smtClean="0"/>
              <a:t> 2 </a:t>
            </a:r>
            <a:r>
              <a:rPr lang="it-IT" sz="1000" b="1" i="1" u="sng" dirty="0" err="1" smtClean="0"/>
              <a:t>different</a:t>
            </a:r>
            <a:r>
              <a:rPr lang="it-IT" sz="1000" b="1" i="1" u="sng" dirty="0" smtClean="0"/>
              <a:t> </a:t>
            </a:r>
            <a:r>
              <a:rPr lang="it-IT" sz="1000" b="1" i="1" u="sng" dirty="0" err="1" smtClean="0"/>
              <a:t>cases</a:t>
            </a:r>
            <a:r>
              <a:rPr lang="it-IT" sz="1000" b="1" i="1" u="sng" dirty="0" smtClean="0"/>
              <a:t>:</a:t>
            </a:r>
            <a:r>
              <a:rPr lang="it-IT" sz="1000" b="1" i="1" u="sng" baseline="0" dirty="0" smtClean="0"/>
              <a:t> baby </a:t>
            </a:r>
            <a:r>
              <a:rPr lang="it-IT" sz="1000" b="1" i="1" u="sng" baseline="0" dirty="0" err="1" smtClean="0"/>
              <a:t>leaf</a:t>
            </a:r>
            <a:r>
              <a:rPr lang="it-IT" sz="1000" b="1" i="1" u="sng" baseline="0" dirty="0" smtClean="0"/>
              <a:t> and </a:t>
            </a:r>
            <a:r>
              <a:rPr lang="it-IT" sz="1000" b="1" i="1" u="sng" baseline="0" dirty="0" err="1" smtClean="0"/>
              <a:t>berries</a:t>
            </a:r>
            <a:r>
              <a:rPr lang="it-IT" sz="1000" b="1" i="1" u="sng" baseline="0" dirty="0" smtClean="0"/>
              <a:t> </a:t>
            </a:r>
            <a:r>
              <a:rPr lang="it-IT" sz="1000" b="1" i="1" u="sng" baseline="0" dirty="0" err="1" smtClean="0"/>
              <a:t>fruits</a:t>
            </a:r>
            <a:endParaRPr lang="it-IT" sz="1000" b="1" i="1" u="sng" dirty="0" smtClean="0"/>
          </a:p>
          <a:p>
            <a:pPr lvl="0" algn="just" eaLnBrk="0" fontAlgn="base" hangingPunct="0">
              <a:spcBef>
                <a:spcPct val="0"/>
              </a:spcBef>
              <a:spcAft>
                <a:spcPct val="0"/>
              </a:spcAft>
            </a:pPr>
            <a:r>
              <a:rPr lang="en-US" sz="1000" b="1" kern="1200" dirty="0" smtClean="0">
                <a:solidFill>
                  <a:srgbClr val="01047F"/>
                </a:solidFill>
                <a:latin typeface="+mn-lt"/>
                <a:ea typeface="Calibri" pitchFamily="34" charset="0"/>
                <a:cs typeface="Times New Roman" pitchFamily="18" charset="0"/>
              </a:rPr>
              <a:t>The </a:t>
            </a:r>
            <a:r>
              <a:rPr lang="en-US" sz="1000" b="1" kern="1200" dirty="0" smtClean="0">
                <a:solidFill>
                  <a:srgbClr val="01047F"/>
                </a:solidFill>
                <a:latin typeface="+mn-lt"/>
                <a:ea typeface="Calibri" pitchFamily="34" charset="0"/>
                <a:cs typeface="Times New Roman" pitchFamily="18" charset="0"/>
              </a:rPr>
              <a:t>aim of this work was to evaluate the suitability of gaseous ozone treatments in controlling fungi and bacteria contaminating ready-to-eat </a:t>
            </a:r>
            <a:r>
              <a:rPr lang="en-US" sz="1000" b="1" kern="1200" dirty="0" smtClean="0">
                <a:solidFill>
                  <a:srgbClr val="01047F"/>
                </a:solidFill>
                <a:latin typeface="+mn-lt"/>
                <a:ea typeface="Calibri" pitchFamily="34" charset="0"/>
                <a:cs typeface="Times New Roman" pitchFamily="18" charset="0"/>
              </a:rPr>
              <a:t>vegetables.</a:t>
            </a:r>
            <a:endParaRPr lang="it-IT" b="1" dirty="0" smtClean="0"/>
          </a:p>
          <a:p>
            <a:pPr algn="just"/>
            <a:endParaRPr lang="it-IT"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accent1"/>
                </a:solidFill>
                <a:latin typeface="+mn-lt"/>
                <a:ea typeface="+mn-ea"/>
                <a:cs typeface="+mn-cs"/>
              </a:rPr>
              <a:t>The consumption of berries is encouraged due to the health benefits that derive from their high content of </a:t>
            </a:r>
            <a:r>
              <a:rPr lang="en-US" sz="1200" u="none" kern="1200" dirty="0" err="1" smtClean="0">
                <a:solidFill>
                  <a:schemeClr val="accent1"/>
                </a:solidFill>
                <a:latin typeface="+mn-lt"/>
                <a:ea typeface="+mn-ea"/>
                <a:cs typeface="+mn-cs"/>
              </a:rPr>
              <a:t>polyphenols</a:t>
            </a:r>
            <a:r>
              <a:rPr lang="en-US" sz="1200" u="none" kern="1200" dirty="0" smtClean="0">
                <a:solidFill>
                  <a:schemeClr val="accent1"/>
                </a:solidFill>
                <a:latin typeface="+mn-lt"/>
                <a:ea typeface="+mn-ea"/>
                <a:cs typeface="+mn-cs"/>
              </a:rPr>
              <a:t> and </a:t>
            </a:r>
            <a:r>
              <a:rPr lang="en-US" sz="1200" u="none" kern="1200" dirty="0" err="1" smtClean="0">
                <a:solidFill>
                  <a:schemeClr val="accent1"/>
                </a:solidFill>
                <a:latin typeface="+mn-lt"/>
                <a:ea typeface="+mn-ea"/>
                <a:cs typeface="+mn-cs"/>
              </a:rPr>
              <a:t>anthocyanins</a:t>
            </a:r>
            <a:r>
              <a:rPr lang="en-US" sz="1200" u="none" kern="1200" dirty="0" smtClean="0">
                <a:solidFill>
                  <a:schemeClr val="accent1"/>
                </a:solidFill>
                <a:latin typeface="+mn-lt"/>
                <a:ea typeface="+mn-ea"/>
                <a:cs typeface="+mn-cs"/>
              </a:rPr>
              <a:t>, </a:t>
            </a:r>
            <a:r>
              <a:rPr kumimoji="0" lang="en-US" sz="1200" b="0" i="0" u="none" strike="noStrike" cap="none" normalizeH="0" baseline="0" dirty="0" smtClean="0">
                <a:ln>
                  <a:noFill/>
                </a:ln>
                <a:solidFill>
                  <a:schemeClr val="accent1"/>
                </a:solidFill>
                <a:effectLst/>
                <a:latin typeface="Calibri" pitchFamily="34" charset="0"/>
                <a:ea typeface="Times New Roman" pitchFamily="18" charset="0"/>
                <a:cs typeface="Arial" pitchFamily="34" charset="0"/>
              </a:rPr>
              <a:t>consumers believe in their antioxidant, anticancer, anti-</a:t>
            </a:r>
            <a:r>
              <a:rPr kumimoji="0" lang="en-US" sz="1200" b="0" i="0" u="none" strike="noStrike" cap="none" normalizeH="0" baseline="0" dirty="0" err="1" smtClean="0">
                <a:ln>
                  <a:noFill/>
                </a:ln>
                <a:solidFill>
                  <a:schemeClr val="accent1"/>
                </a:solidFill>
                <a:effectLst/>
                <a:latin typeface="Calibri" pitchFamily="34" charset="0"/>
                <a:ea typeface="Times New Roman" pitchFamily="18" charset="0"/>
                <a:cs typeface="Arial" pitchFamily="34" charset="0"/>
              </a:rPr>
              <a:t>neurodegerative</a:t>
            </a:r>
            <a:r>
              <a:rPr kumimoji="0" lang="en-US" sz="1200" b="0" i="0" u="none" strike="noStrike" cap="none" normalizeH="0" baseline="0" dirty="0" smtClean="0">
                <a:ln>
                  <a:noFill/>
                </a:ln>
                <a:solidFill>
                  <a:schemeClr val="accent1"/>
                </a:solidFill>
                <a:effectLst/>
                <a:latin typeface="Calibri" pitchFamily="34" charset="0"/>
                <a:ea typeface="Times New Roman" pitchFamily="18" charset="0"/>
                <a:cs typeface="Arial" pitchFamily="34" charset="0"/>
              </a:rPr>
              <a:t> and anti-inflammatory properties</a:t>
            </a:r>
            <a:r>
              <a:rPr lang="en-US" sz="1200" u="none" kern="1200" dirty="0" smtClean="0">
                <a:solidFill>
                  <a:schemeClr val="accent1"/>
                </a:solidFill>
                <a:latin typeface="+mn-lt"/>
                <a:ea typeface="+mn-ea"/>
                <a:cs typeface="+mn-cs"/>
              </a:rPr>
              <a:t>. However, like many fruits, berries may often be contaminated by various microorganisms, and this can blunt their beneficial effects. In particular they are frequently contaminated by fungi and this can lead to the loss of a large percentage of harvest. </a:t>
            </a:r>
            <a:endParaRPr lang="it-IT" sz="1200" u="none" kern="1200" dirty="0" smtClean="0">
              <a:solidFill>
                <a:schemeClr val="accent1"/>
              </a:solidFill>
              <a:latin typeface="+mn-lt"/>
              <a:ea typeface="+mn-ea"/>
              <a:cs typeface="+mn-cs"/>
            </a:endParaRPr>
          </a:p>
          <a:p>
            <a:pPr algn="just"/>
            <a:endParaRPr lang="it-IT" dirty="0" smtClean="0"/>
          </a:p>
          <a:p>
            <a:pPr algn="just" fontAlgn="base">
              <a:spcBef>
                <a:spcPct val="0"/>
              </a:spcBef>
              <a:spcAft>
                <a:spcPct val="0"/>
              </a:spcAft>
            </a:pPr>
            <a:r>
              <a:rPr lang="en-US" sz="1200" dirty="0" smtClean="0">
                <a:solidFill>
                  <a:schemeClr val="tx2"/>
                </a:solidFill>
                <a:latin typeface="Calibri" pitchFamily="34" charset="0"/>
                <a:ea typeface="Times New Roman" pitchFamily="18" charset="0"/>
                <a:cs typeface="Arial" pitchFamily="34" charset="0"/>
              </a:rPr>
              <a:t>Among several studies conducted to find optimal postharvest technologies to preserve quality of these fruits, those describing ozone application showed promising results for different berries. Recently </a:t>
            </a:r>
            <a:r>
              <a:rPr lang="en-US" sz="1200" dirty="0" err="1" smtClean="0">
                <a:solidFill>
                  <a:schemeClr val="tx2"/>
                </a:solidFill>
                <a:latin typeface="Calibri" pitchFamily="34" charset="0"/>
                <a:ea typeface="Times New Roman" pitchFamily="18" charset="0"/>
                <a:cs typeface="Arial" pitchFamily="34" charset="0"/>
              </a:rPr>
              <a:t>Bialka</a:t>
            </a:r>
            <a:r>
              <a:rPr lang="en-US" sz="1200" dirty="0" smtClean="0">
                <a:solidFill>
                  <a:schemeClr val="tx2"/>
                </a:solidFill>
                <a:latin typeface="Calibri" pitchFamily="34" charset="0"/>
                <a:ea typeface="Times New Roman" pitchFamily="18" charset="0"/>
                <a:cs typeface="Arial" pitchFamily="34" charset="0"/>
              </a:rPr>
              <a:t> and </a:t>
            </a:r>
            <a:r>
              <a:rPr lang="en-US" sz="1200" dirty="0" err="1" smtClean="0">
                <a:solidFill>
                  <a:schemeClr val="tx2"/>
                </a:solidFill>
                <a:latin typeface="Calibri" pitchFamily="34" charset="0"/>
                <a:ea typeface="Times New Roman" pitchFamily="18" charset="0"/>
                <a:cs typeface="Arial" pitchFamily="34" charset="0"/>
              </a:rPr>
              <a:t>Demirci</a:t>
            </a:r>
            <a:r>
              <a:rPr lang="en-US" sz="1200" dirty="0" smtClean="0">
                <a:solidFill>
                  <a:schemeClr val="tx2"/>
                </a:solidFill>
                <a:latin typeface="Calibri" pitchFamily="34" charset="0"/>
                <a:ea typeface="Times New Roman" pitchFamily="18" charset="0"/>
                <a:cs typeface="Arial" pitchFamily="34" charset="0"/>
              </a:rPr>
              <a:t>,</a:t>
            </a:r>
            <a:r>
              <a:rPr lang="en-US" sz="1200" baseline="0" dirty="0" smtClean="0">
                <a:solidFill>
                  <a:schemeClr val="tx2"/>
                </a:solidFill>
                <a:latin typeface="Calibri" pitchFamily="34" charset="0"/>
                <a:ea typeface="Times New Roman" pitchFamily="18" charset="0"/>
                <a:cs typeface="Arial" pitchFamily="34" charset="0"/>
              </a:rPr>
              <a:t> </a:t>
            </a:r>
            <a:r>
              <a:rPr lang="en-US" sz="1200" dirty="0" smtClean="0">
                <a:solidFill>
                  <a:schemeClr val="tx2"/>
                </a:solidFill>
                <a:latin typeface="Calibri" pitchFamily="34" charset="0"/>
                <a:ea typeface="Times New Roman" pitchFamily="18" charset="0"/>
                <a:cs typeface="Arial" pitchFamily="34" charset="0"/>
              </a:rPr>
              <a:t>demonstrated the efficacy of both gaseous and aqueous ozone treatment in the reduction of viable cell count of Salmonella and E. coli O157:H7 populations inoculated on the surfaces of raspberries and blueberries, without affecting the nutritional properties of these fruits. High fruit marketability was also demonstrated when blueberries, treated with 700 ppb of gaseous ozone for four days, maintained their </a:t>
            </a:r>
            <a:r>
              <a:rPr lang="en-US" sz="1200" dirty="0" err="1" smtClean="0">
                <a:solidFill>
                  <a:schemeClr val="tx2"/>
                </a:solidFill>
                <a:latin typeface="Calibri" pitchFamily="34" charset="0"/>
                <a:ea typeface="Times New Roman" pitchFamily="18" charset="0"/>
                <a:cs typeface="Arial" pitchFamily="34" charset="0"/>
              </a:rPr>
              <a:t>anthocyanin</a:t>
            </a:r>
            <a:r>
              <a:rPr lang="en-US" sz="1200" dirty="0" smtClean="0">
                <a:solidFill>
                  <a:schemeClr val="tx2"/>
                </a:solidFill>
                <a:latin typeface="Calibri" pitchFamily="34" charset="0"/>
                <a:ea typeface="Times New Roman" pitchFamily="18" charset="0"/>
                <a:cs typeface="Arial" pitchFamily="34" charset="0"/>
              </a:rPr>
              <a:t> and </a:t>
            </a:r>
            <a:r>
              <a:rPr lang="en-US" sz="1200" dirty="0" err="1" smtClean="0">
                <a:solidFill>
                  <a:schemeClr val="tx2"/>
                </a:solidFill>
                <a:latin typeface="Calibri" pitchFamily="34" charset="0"/>
                <a:ea typeface="Times New Roman" pitchFamily="18" charset="0"/>
                <a:cs typeface="Arial" pitchFamily="34" charset="0"/>
              </a:rPr>
              <a:t>phenolic</a:t>
            </a:r>
            <a:r>
              <a:rPr lang="en-US" sz="1200" dirty="0" smtClean="0">
                <a:solidFill>
                  <a:schemeClr val="tx2"/>
                </a:solidFill>
                <a:latin typeface="Calibri" pitchFamily="34" charset="0"/>
                <a:ea typeface="Times New Roman" pitchFamily="18" charset="0"/>
                <a:cs typeface="Arial" pitchFamily="34" charset="0"/>
              </a:rPr>
              <a:t> compound content, without significant reduction in total antioxidant capacity. </a:t>
            </a:r>
          </a:p>
          <a:p>
            <a:pPr algn="just" fontAlgn="base">
              <a:spcBef>
                <a:spcPct val="0"/>
              </a:spcBef>
              <a:spcAft>
                <a:spcPct val="0"/>
              </a:spcAft>
            </a:pPr>
            <a:r>
              <a:rPr lang="en-US" sz="1200" dirty="0" smtClean="0">
                <a:solidFill>
                  <a:schemeClr val="tx2"/>
                </a:solidFill>
                <a:latin typeface="Calibri" pitchFamily="34" charset="0"/>
                <a:ea typeface="Times New Roman" pitchFamily="18" charset="0"/>
                <a:cs typeface="Arial" pitchFamily="34" charset="0"/>
              </a:rPr>
              <a:t>In contrast with visual quality loss, strawberries exposed to ozone showed increase in the vitamin C content as well as </a:t>
            </a:r>
            <a:r>
              <a:rPr lang="en-US" sz="1200" dirty="0" err="1" smtClean="0">
                <a:solidFill>
                  <a:schemeClr val="tx2"/>
                </a:solidFill>
                <a:latin typeface="Calibri" pitchFamily="34" charset="0"/>
                <a:ea typeface="Times New Roman" pitchFamily="18" charset="0"/>
                <a:cs typeface="Arial" pitchFamily="34" charset="0"/>
              </a:rPr>
              <a:t>ozoneated</a:t>
            </a:r>
            <a:r>
              <a:rPr lang="en-US" sz="1200" dirty="0" smtClean="0">
                <a:solidFill>
                  <a:schemeClr val="tx2"/>
                </a:solidFill>
                <a:latin typeface="Calibri" pitchFamily="34" charset="0"/>
                <a:ea typeface="Times New Roman" pitchFamily="18" charset="0"/>
                <a:cs typeface="Arial" pitchFamily="34" charset="0"/>
              </a:rPr>
              <a:t> blackberries maintained their fresh </a:t>
            </a:r>
            <a:r>
              <a:rPr lang="en-US" sz="1200" dirty="0" err="1" smtClean="0">
                <a:solidFill>
                  <a:schemeClr val="tx2"/>
                </a:solidFill>
                <a:latin typeface="Calibri" pitchFamily="34" charset="0"/>
                <a:ea typeface="Times New Roman" pitchFamily="18" charset="0"/>
                <a:cs typeface="Arial" pitchFamily="34" charset="0"/>
              </a:rPr>
              <a:t>colourduring</a:t>
            </a:r>
            <a:r>
              <a:rPr lang="en-US" sz="1200" dirty="0" smtClean="0">
                <a:solidFill>
                  <a:schemeClr val="tx2"/>
                </a:solidFill>
                <a:latin typeface="Calibri" pitchFamily="34" charset="0"/>
                <a:ea typeface="Times New Roman" pitchFamily="18" charset="0"/>
                <a:cs typeface="Arial" pitchFamily="34" charset="0"/>
              </a:rPr>
              <a:t> storage thanks to a lower activity of </a:t>
            </a:r>
            <a:r>
              <a:rPr lang="en-US" sz="1200" dirty="0" err="1" smtClean="0">
                <a:solidFill>
                  <a:schemeClr val="tx2"/>
                </a:solidFill>
                <a:latin typeface="Calibri" pitchFamily="34" charset="0"/>
                <a:ea typeface="Times New Roman" pitchFamily="18" charset="0"/>
                <a:cs typeface="Arial" pitchFamily="34" charset="0"/>
              </a:rPr>
              <a:t>peroxidase</a:t>
            </a:r>
            <a:r>
              <a:rPr lang="en-US" sz="1200" dirty="0" smtClean="0">
                <a:solidFill>
                  <a:schemeClr val="tx2"/>
                </a:solidFill>
                <a:latin typeface="Calibri" pitchFamily="34" charset="0"/>
                <a:ea typeface="Times New Roman" pitchFamily="18" charset="0"/>
                <a:cs typeface="Arial" pitchFamily="34" charset="0"/>
              </a:rPr>
              <a:t> enzyme that is involved in fruit discoloration. </a:t>
            </a:r>
            <a:endParaRPr lang="it-IT" dirty="0"/>
          </a:p>
        </p:txBody>
      </p:sp>
      <p:sp>
        <p:nvSpPr>
          <p:cNvPr id="4" name="Segnaposto numero diapositiva 3"/>
          <p:cNvSpPr>
            <a:spLocks noGrp="1"/>
          </p:cNvSpPr>
          <p:nvPr>
            <p:ph type="sldNum" sz="quarter" idx="10"/>
          </p:nvPr>
        </p:nvSpPr>
        <p:spPr/>
        <p:txBody>
          <a:bodyPr/>
          <a:lstStyle/>
          <a:p>
            <a:fld id="{8DEFA341-3A48-478B-8A54-CD3B6E1F9A85}"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en-US" b="1" dirty="0" smtClean="0"/>
              <a:t>The experimental scheme was:</a:t>
            </a:r>
          </a:p>
          <a:p>
            <a:pPr algn="just"/>
            <a:r>
              <a:rPr lang="en-US" b="1" dirty="0" smtClean="0"/>
              <a:t>vegetable samples homogeneous for type, weight and quality, were packed in trays of polypropylene and stored for 7 days in the refrigerator during which the vegetable material was subjected to two factors temperature (4 ° C and 10 ° C) and ozone concentration (0,</a:t>
            </a:r>
            <a:r>
              <a:rPr lang="en-US" b="1" baseline="0" dirty="0" smtClean="0"/>
              <a:t> </a:t>
            </a:r>
            <a:r>
              <a:rPr lang="en-US" b="1" dirty="0" smtClean="0"/>
              <a:t>0.5  and 2 </a:t>
            </a:r>
            <a:r>
              <a:rPr lang="en-US" b="1" dirty="0" err="1" smtClean="0"/>
              <a:t>ppm</a:t>
            </a:r>
            <a:r>
              <a:rPr lang="en-US" b="1" dirty="0" smtClean="0"/>
              <a:t>). The concentration of 0.5 </a:t>
            </a:r>
            <a:r>
              <a:rPr lang="en-US" b="1" dirty="0" err="1" smtClean="0"/>
              <a:t>ppm</a:t>
            </a:r>
            <a:r>
              <a:rPr lang="en-US" b="1" dirty="0" smtClean="0"/>
              <a:t> of gaseous ozone was chosen with the aim of obtaining quantitative results in thresholds relatively harmless to the consumer.</a:t>
            </a:r>
          </a:p>
          <a:p>
            <a:pPr algn="just"/>
            <a:endParaRPr lang="en-US" b="1" dirty="0" smtClean="0"/>
          </a:p>
          <a:p>
            <a:pPr algn="just"/>
            <a:r>
              <a:rPr lang="en-US" b="1" dirty="0" smtClean="0"/>
              <a:t>PCA(</a:t>
            </a:r>
            <a:r>
              <a:rPr lang="en-US" b="1" i="1" u="sng" dirty="0" smtClean="0"/>
              <a:t>total bacteria count</a:t>
            </a:r>
            <a:r>
              <a:rPr lang="en-US" b="1" dirty="0" smtClean="0"/>
              <a:t>) and PSA(</a:t>
            </a:r>
            <a:r>
              <a:rPr lang="en-US" b="1" i="0" u="sng" dirty="0" smtClean="0"/>
              <a:t>mainly represent spoilage </a:t>
            </a:r>
            <a:r>
              <a:rPr lang="en-US" b="1" i="0" u="sng" dirty="0" err="1" smtClean="0"/>
              <a:t>microrganisms</a:t>
            </a:r>
            <a:r>
              <a:rPr lang="en-US" b="1" dirty="0" smtClean="0"/>
              <a:t>) media were used or total bacterial count and the presumed bacteria belonging to the genus Pseudomonas.</a:t>
            </a:r>
            <a:endParaRPr lang="it-IT" b="1" dirty="0"/>
          </a:p>
        </p:txBody>
      </p:sp>
      <p:sp>
        <p:nvSpPr>
          <p:cNvPr id="4" name="Segnaposto numero diapositiva 3"/>
          <p:cNvSpPr>
            <a:spLocks noGrp="1"/>
          </p:cNvSpPr>
          <p:nvPr>
            <p:ph type="sldNum" sz="quarter" idx="10"/>
          </p:nvPr>
        </p:nvSpPr>
        <p:spPr/>
        <p:txBody>
          <a:bodyPr/>
          <a:lstStyle/>
          <a:p>
            <a:fld id="{8DEFA341-3A48-478B-8A54-CD3B6E1F9A85}"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lgn="just">
              <a:tabLst>
                <a:tab pos="457200" algn="l"/>
              </a:tabLst>
            </a:pPr>
            <a:r>
              <a:rPr lang="en-US" altLang="it-IT" sz="1200" b="1" kern="1200" dirty="0" smtClean="0">
                <a:solidFill>
                  <a:srgbClr val="002060"/>
                </a:solidFill>
                <a:latin typeface="+mn-lt"/>
                <a:ea typeface="ＭＳ Ｐゴシック" charset="0"/>
                <a:cs typeface="ＭＳ Ｐゴシック" charset="0"/>
              </a:rPr>
              <a:t>Raspberries, strawberries and blueberries used in this study </a:t>
            </a:r>
            <a:r>
              <a:rPr lang="en-US" altLang="it-IT" sz="1200" kern="1200" dirty="0" smtClean="0">
                <a:solidFill>
                  <a:srgbClr val="002060"/>
                </a:solidFill>
                <a:latin typeface="+mn-lt"/>
                <a:ea typeface="ＭＳ Ｐゴシック" charset="0"/>
                <a:cs typeface="ＭＳ Ｐゴシック" charset="0"/>
              </a:rPr>
              <a:t>were harvested from commercial fields located in </a:t>
            </a:r>
            <a:r>
              <a:rPr lang="en-US" altLang="it-IT" sz="1200" kern="1200" dirty="0" err="1" smtClean="0">
                <a:solidFill>
                  <a:srgbClr val="002060"/>
                </a:solidFill>
                <a:latin typeface="+mn-lt"/>
                <a:ea typeface="ＭＳ Ｐゴシック" charset="0"/>
                <a:cs typeface="ＭＳ Ｐゴシック" charset="0"/>
              </a:rPr>
              <a:t>Pergine</a:t>
            </a:r>
            <a:r>
              <a:rPr lang="en-US" altLang="it-IT" sz="1200" kern="1200" dirty="0" smtClean="0">
                <a:solidFill>
                  <a:srgbClr val="002060"/>
                </a:solidFill>
                <a:latin typeface="+mn-lt"/>
                <a:ea typeface="ＭＳ Ｐゴシック" charset="0"/>
                <a:cs typeface="ＭＳ Ｐゴシック" charset="0"/>
              </a:rPr>
              <a:t> </a:t>
            </a:r>
            <a:r>
              <a:rPr lang="en-US" altLang="it-IT" sz="1200" kern="1200" dirty="0" err="1" smtClean="0">
                <a:solidFill>
                  <a:srgbClr val="002060"/>
                </a:solidFill>
                <a:latin typeface="+mn-lt"/>
                <a:ea typeface="ＭＳ Ｐゴシック" charset="0"/>
                <a:cs typeface="ＭＳ Ｐゴシック" charset="0"/>
              </a:rPr>
              <a:t>Valsugana</a:t>
            </a:r>
            <a:r>
              <a:rPr lang="en-US" altLang="it-IT" sz="1200" kern="1200" dirty="0" smtClean="0">
                <a:solidFill>
                  <a:srgbClr val="002060"/>
                </a:solidFill>
                <a:latin typeface="+mn-lt"/>
                <a:ea typeface="ＭＳ Ｐゴシック" charset="0"/>
                <a:cs typeface="ＭＳ Ｐゴシック" charset="0"/>
              </a:rPr>
              <a:t> (Trento). </a:t>
            </a:r>
            <a:r>
              <a:rPr lang="en-US" altLang="it-IT" sz="1200" b="1" kern="1200" dirty="0" smtClean="0">
                <a:solidFill>
                  <a:srgbClr val="002060"/>
                </a:solidFill>
                <a:latin typeface="+mn-lt"/>
                <a:ea typeface="ＭＳ Ｐゴシック" charset="0"/>
                <a:cs typeface="ＭＳ Ｐゴシック" charset="0"/>
              </a:rPr>
              <a:t>Gaseous Ozone was applied at 2</a:t>
            </a:r>
            <a:r>
              <a:rPr lang="en-US" altLang="it-IT" sz="1200" b="1" kern="1200" baseline="0" dirty="0" smtClean="0">
                <a:solidFill>
                  <a:srgbClr val="002060"/>
                </a:solidFill>
                <a:latin typeface="+mn-lt"/>
                <a:ea typeface="ＭＳ Ｐゴシック" charset="0"/>
                <a:cs typeface="ＭＳ Ｐゴシック" charset="0"/>
              </a:rPr>
              <a:t> </a:t>
            </a:r>
            <a:r>
              <a:rPr lang="en-US" altLang="it-IT" sz="1200" b="1" kern="1200" baseline="0" dirty="0" err="1" smtClean="0">
                <a:solidFill>
                  <a:srgbClr val="002060"/>
                </a:solidFill>
                <a:latin typeface="+mn-lt"/>
                <a:ea typeface="ＭＳ Ｐゴシック" charset="0"/>
                <a:cs typeface="ＭＳ Ｐゴシック" charset="0"/>
              </a:rPr>
              <a:t>ppm</a:t>
            </a:r>
            <a:r>
              <a:rPr lang="en-US" altLang="it-IT" sz="1200" b="1" kern="1200" baseline="0" dirty="0" smtClean="0">
                <a:solidFill>
                  <a:srgbClr val="002060"/>
                </a:solidFill>
                <a:latin typeface="+mn-lt"/>
                <a:ea typeface="ＭＳ Ｐゴシック" charset="0"/>
                <a:cs typeface="ＭＳ Ｐゴシック" charset="0"/>
              </a:rPr>
              <a:t> </a:t>
            </a:r>
            <a:r>
              <a:rPr lang="en-US" altLang="it-IT" sz="1200" b="1" kern="1200" dirty="0" smtClean="0">
                <a:solidFill>
                  <a:srgbClr val="002060"/>
                </a:solidFill>
                <a:latin typeface="+mn-lt"/>
                <a:ea typeface="ＭＳ Ｐゴシック" charset="0"/>
                <a:cs typeface="ＭＳ Ｐゴシック" charset="0"/>
              </a:rPr>
              <a:t>for 5min </a:t>
            </a:r>
            <a:r>
              <a:rPr lang="en-US" altLang="it-IT" sz="1200" b="1" i="1" u="sng" kern="1200" dirty="0" smtClean="0">
                <a:solidFill>
                  <a:srgbClr val="002060"/>
                </a:solidFill>
                <a:latin typeface="+mn-lt"/>
                <a:ea typeface="ＭＳ Ｐゴシック" charset="0"/>
                <a:cs typeface="ＭＳ Ｐゴシック" charset="0"/>
              </a:rPr>
              <a:t>(high concentration  for short time)</a:t>
            </a:r>
            <a:r>
              <a:rPr lang="en-US" altLang="it-IT" sz="1200" b="1" kern="1200" dirty="0" smtClean="0">
                <a:solidFill>
                  <a:srgbClr val="002060"/>
                </a:solidFill>
                <a:latin typeface="+mn-lt"/>
                <a:ea typeface="ＭＳ Ｐゴシック" charset="0"/>
                <a:cs typeface="ＭＳ Ｐゴシック" charset="0"/>
              </a:rPr>
              <a:t>, or with continuous fumigation at 0.3 </a:t>
            </a:r>
            <a:r>
              <a:rPr lang="en-US" altLang="it-IT" sz="1200" b="1" kern="1200" dirty="0" err="1" smtClean="0">
                <a:solidFill>
                  <a:srgbClr val="002060"/>
                </a:solidFill>
                <a:latin typeface="+mn-lt"/>
                <a:ea typeface="ＭＳ Ｐゴシック" charset="0"/>
                <a:cs typeface="ＭＳ Ｐゴシック" charset="0"/>
              </a:rPr>
              <a:t>ppm</a:t>
            </a:r>
            <a:r>
              <a:rPr lang="en-US" altLang="it-IT" sz="1200" b="1" kern="1200" dirty="0" smtClean="0">
                <a:solidFill>
                  <a:srgbClr val="002060"/>
                </a:solidFill>
                <a:latin typeface="+mn-lt"/>
                <a:ea typeface="ＭＳ Ｐゴシック" charset="0"/>
                <a:cs typeface="ＭＳ Ｐゴシック" charset="0"/>
              </a:rPr>
              <a:t> (</a:t>
            </a:r>
            <a:r>
              <a:rPr lang="en-US" altLang="it-IT" sz="1200" b="1" i="1" u="sng" kern="1200" dirty="0" smtClean="0">
                <a:solidFill>
                  <a:srgbClr val="002060"/>
                </a:solidFill>
                <a:latin typeface="+mn-lt"/>
                <a:ea typeface="ＭＳ Ｐゴシック" charset="0"/>
                <a:cs typeface="ＭＳ Ｐゴシック" charset="0"/>
              </a:rPr>
              <a:t>at </a:t>
            </a:r>
            <a:r>
              <a:rPr lang="en-US" altLang="it-IT" sz="1200" b="1" i="1" u="sng" kern="1200" dirty="0" err="1" smtClean="0">
                <a:solidFill>
                  <a:srgbClr val="002060"/>
                </a:solidFill>
                <a:latin typeface="+mn-lt"/>
                <a:ea typeface="ＭＳ Ｐゴシック" charset="0"/>
                <a:cs typeface="ＭＳ Ｐゴシック" charset="0"/>
              </a:rPr>
              <a:t>maild</a:t>
            </a:r>
            <a:r>
              <a:rPr lang="en-US" altLang="it-IT" sz="1200" b="1" i="1" u="sng" kern="1200" dirty="0" smtClean="0">
                <a:solidFill>
                  <a:srgbClr val="002060"/>
                </a:solidFill>
                <a:latin typeface="+mn-lt"/>
                <a:ea typeface="ＭＳ Ｐゴシック" charset="0"/>
                <a:cs typeface="ＭＳ Ｐゴシック" charset="0"/>
              </a:rPr>
              <a:t>)</a:t>
            </a:r>
            <a:r>
              <a:rPr lang="en-US" altLang="it-IT" sz="1200" b="1" kern="1200" dirty="0" smtClean="0">
                <a:solidFill>
                  <a:srgbClr val="002060"/>
                </a:solidFill>
                <a:latin typeface="+mn-lt"/>
                <a:ea typeface="ＭＳ Ｐゴシック" charset="0"/>
                <a:cs typeface="ＭＳ Ｐゴシック" charset="0"/>
              </a:rPr>
              <a:t>.</a:t>
            </a:r>
          </a:p>
          <a:p>
            <a:pPr lvl="0" algn="just">
              <a:tabLst>
                <a:tab pos="457200" algn="l"/>
              </a:tabLst>
            </a:pPr>
            <a:r>
              <a:rPr lang="en-US" altLang="ja-JP" sz="1200" b="1" kern="1200" dirty="0" smtClean="0">
                <a:solidFill>
                  <a:srgbClr val="002060"/>
                </a:solidFill>
                <a:latin typeface="+mn-lt"/>
                <a:ea typeface="ＭＳ Ｐゴシック" charset="0"/>
                <a:cs typeface="ＭＳ Ｐゴシック" charset="0"/>
              </a:rPr>
              <a:t>Treated and untreated fruit was preserved at 4°C for 7 days</a:t>
            </a:r>
            <a:r>
              <a:rPr lang="en-US" altLang="ja-JP" sz="1200" kern="1200" dirty="0" smtClean="0">
                <a:solidFill>
                  <a:srgbClr val="002060"/>
                </a:solidFill>
                <a:latin typeface="+mn-lt"/>
                <a:ea typeface="ＭＳ Ｐゴシック" charset="0"/>
                <a:cs typeface="ＭＳ Ｐゴシック" charset="0"/>
              </a:rPr>
              <a:t>. T</a:t>
            </a:r>
            <a:r>
              <a:rPr lang="en-US" altLang="ja-JP" sz="1200" b="1" kern="1200" dirty="0" smtClean="0">
                <a:solidFill>
                  <a:srgbClr val="002060"/>
                </a:solidFill>
                <a:latin typeface="+mn-lt"/>
                <a:ea typeface="ＭＳ Ｐゴシック" charset="0"/>
                <a:cs typeface="ＭＳ Ｐゴシック" charset="0"/>
              </a:rPr>
              <a:t>o quantify colony </a:t>
            </a:r>
            <a:r>
              <a:rPr lang="en-US" altLang="ja-JP" sz="1200" kern="1200" dirty="0" smtClean="0">
                <a:solidFill>
                  <a:srgbClr val="002060"/>
                </a:solidFill>
                <a:latin typeface="+mn-lt"/>
                <a:ea typeface="ＭＳ Ｐゴシック" charset="0"/>
                <a:cs typeface="ＭＳ Ｐゴシック" charset="0"/>
              </a:rPr>
              <a:t>forming units of</a:t>
            </a:r>
            <a:r>
              <a:rPr lang="en-US" altLang="ja-JP" sz="1200" kern="1200" baseline="0" dirty="0" smtClean="0">
                <a:solidFill>
                  <a:srgbClr val="002060"/>
                </a:solidFill>
                <a:latin typeface="+mn-lt"/>
                <a:ea typeface="ＭＳ Ｐゴシック" charset="0"/>
                <a:cs typeface="ＭＳ Ｐゴシック" charset="0"/>
              </a:rPr>
              <a:t> </a:t>
            </a:r>
            <a:r>
              <a:rPr lang="en-US" altLang="ja-JP" sz="1200" kern="1200" dirty="0" smtClean="0">
                <a:solidFill>
                  <a:srgbClr val="002060"/>
                </a:solidFill>
                <a:latin typeface="+mn-lt"/>
                <a:ea typeface="ＭＳ Ｐゴシック" charset="0"/>
                <a:cs typeface="ＭＳ Ｐゴシック" charset="0"/>
              </a:rPr>
              <a:t>200g of fruits from each replicate , they were put in a beaker with 250 </a:t>
            </a:r>
            <a:r>
              <a:rPr lang="en-US" altLang="ja-JP" sz="1200" kern="1200" dirty="0" err="1" smtClean="0">
                <a:solidFill>
                  <a:srgbClr val="002060"/>
                </a:solidFill>
                <a:latin typeface="+mn-lt"/>
                <a:ea typeface="ＭＳ Ｐゴシック" charset="0"/>
                <a:cs typeface="ＭＳ Ｐゴシック" charset="0"/>
              </a:rPr>
              <a:t>mL</a:t>
            </a:r>
            <a:r>
              <a:rPr lang="en-US" altLang="ja-JP" sz="1200" kern="1200" dirty="0" smtClean="0">
                <a:solidFill>
                  <a:srgbClr val="002060"/>
                </a:solidFill>
                <a:latin typeface="+mn-lt"/>
                <a:ea typeface="ＭＳ Ｐゴシック" charset="0"/>
                <a:cs typeface="ＭＳ Ｐゴシック" charset="0"/>
              </a:rPr>
              <a:t> of sterilized distilled water and subjected to orbital shaking at 150 rpm for 1hr. CFUs were detected using the plate dilution method on </a:t>
            </a:r>
            <a:r>
              <a:rPr lang="en-US" altLang="ja-JP" sz="1200" b="1" kern="1200" dirty="0" smtClean="0">
                <a:solidFill>
                  <a:srgbClr val="002060"/>
                </a:solidFill>
                <a:latin typeface="+mn-lt"/>
                <a:ea typeface="ＭＳ Ｐゴシック" charset="0"/>
                <a:cs typeface="ＭＳ Ｐゴシック" charset="0"/>
              </a:rPr>
              <a:t>NYDA medium </a:t>
            </a:r>
            <a:r>
              <a:rPr lang="en-US" altLang="ja-JP" sz="1200" kern="1200" dirty="0" smtClean="0">
                <a:solidFill>
                  <a:srgbClr val="002060"/>
                </a:solidFill>
                <a:latin typeface="+mn-lt"/>
                <a:ea typeface="ＭＳ Ｐゴシック" charset="0"/>
                <a:cs typeface="ＭＳ Ｐゴシック" charset="0"/>
              </a:rPr>
              <a:t>after 3 days of incubation at 24°C. The activity of the considered antioxidant enzymes was analyzed </a:t>
            </a:r>
            <a:r>
              <a:rPr lang="en-US" altLang="ja-JP" sz="1200" kern="1200" dirty="0" err="1" smtClean="0">
                <a:solidFill>
                  <a:srgbClr val="002060"/>
                </a:solidFill>
                <a:latin typeface="+mn-lt"/>
                <a:ea typeface="ＭＳ Ｐゴシック" charset="0"/>
                <a:cs typeface="ＭＳ Ｐゴシック" charset="0"/>
              </a:rPr>
              <a:t>spectrophotometrically</a:t>
            </a:r>
            <a:r>
              <a:rPr lang="en-US" altLang="ja-JP" sz="1200" kern="1200" dirty="0" smtClean="0">
                <a:solidFill>
                  <a:srgbClr val="002060"/>
                </a:solidFill>
                <a:latin typeface="+mn-lt"/>
                <a:ea typeface="ＭＳ Ｐゴシック" charset="0"/>
                <a:cs typeface="ＭＳ Ｐゴシック" charset="0"/>
              </a:rPr>
              <a:t> (Kim et al. 2005) by using a Beckman DU 530 spectrophotometer. </a:t>
            </a:r>
            <a:r>
              <a:rPr lang="en-US" altLang="ja-JP" sz="1200" kern="1200" dirty="0" err="1" smtClean="0">
                <a:solidFill>
                  <a:srgbClr val="002060"/>
                </a:solidFill>
                <a:latin typeface="+mn-lt"/>
                <a:ea typeface="ＭＳ Ｐゴシック" charset="0"/>
                <a:cs typeface="ＭＳ Ｐゴシック" charset="0"/>
              </a:rPr>
              <a:t>Anthocyanins</a:t>
            </a:r>
            <a:r>
              <a:rPr lang="en-US" altLang="ja-JP" sz="1200" kern="1200" dirty="0" smtClean="0">
                <a:solidFill>
                  <a:srgbClr val="002060"/>
                </a:solidFill>
                <a:latin typeface="+mn-lt"/>
                <a:ea typeface="ＭＳ Ｐゴシック" charset="0"/>
                <a:cs typeface="ＭＳ Ｐゴシック" charset="0"/>
              </a:rPr>
              <a:t> and </a:t>
            </a:r>
            <a:r>
              <a:rPr lang="en-US" altLang="ja-JP" sz="1200" kern="1200" dirty="0" err="1" smtClean="0">
                <a:solidFill>
                  <a:srgbClr val="002060"/>
                </a:solidFill>
                <a:latin typeface="+mn-lt"/>
                <a:ea typeface="ＭＳ Ｐゴシック" charset="0"/>
                <a:cs typeface="ＭＳ Ｐゴシック" charset="0"/>
              </a:rPr>
              <a:t>flavonols</a:t>
            </a:r>
            <a:r>
              <a:rPr lang="en-US" altLang="ja-JP" sz="1200" kern="1200" dirty="0" smtClean="0">
                <a:solidFill>
                  <a:srgbClr val="002060"/>
                </a:solidFill>
                <a:latin typeface="+mn-lt"/>
                <a:ea typeface="ＭＳ Ｐゴシック" charset="0"/>
                <a:cs typeface="ＭＳ Ｐゴシック" charset="0"/>
              </a:rPr>
              <a:t> were extracted from fruit </a:t>
            </a:r>
            <a:r>
              <a:rPr lang="en-US" altLang="ja-JP" sz="1200" kern="1200" dirty="0" err="1" smtClean="0">
                <a:solidFill>
                  <a:srgbClr val="002060"/>
                </a:solidFill>
                <a:latin typeface="+mn-lt"/>
                <a:ea typeface="ＭＳ Ｐゴシック" charset="0"/>
                <a:cs typeface="ＭＳ Ｐゴシック" charset="0"/>
              </a:rPr>
              <a:t>lyophilised</a:t>
            </a:r>
            <a:r>
              <a:rPr lang="en-US" altLang="ja-JP" sz="1200" kern="1200" dirty="0" smtClean="0">
                <a:solidFill>
                  <a:srgbClr val="002060"/>
                </a:solidFill>
                <a:latin typeface="+mn-lt"/>
                <a:ea typeface="ＭＳ Ｐゴシック" charset="0"/>
                <a:cs typeface="ＭＳ Ｐゴシック" charset="0"/>
              </a:rPr>
              <a:t> samples, powdered by liquid nitrogen, and analyzed by HPLC following the method described by </a:t>
            </a:r>
            <a:r>
              <a:rPr lang="en-US" altLang="ja-JP" sz="1200" kern="1200" dirty="0" err="1" smtClean="0">
                <a:solidFill>
                  <a:srgbClr val="002060"/>
                </a:solidFill>
                <a:latin typeface="+mn-lt"/>
                <a:ea typeface="ＭＳ Ｐゴシック" charset="0"/>
                <a:cs typeface="ＭＳ Ｐゴシック" charset="0"/>
              </a:rPr>
              <a:t>Nicoletti</a:t>
            </a:r>
            <a:r>
              <a:rPr lang="en-US" altLang="ja-JP" sz="1200" kern="1200" dirty="0" smtClean="0">
                <a:solidFill>
                  <a:srgbClr val="002060"/>
                </a:solidFill>
                <a:latin typeface="+mn-lt"/>
                <a:ea typeface="ＭＳ Ｐゴシック" charset="0"/>
                <a:cs typeface="ＭＳ Ｐゴシック" charset="0"/>
              </a:rPr>
              <a:t>.</a:t>
            </a:r>
          </a:p>
          <a:p>
            <a:endParaRPr lang="it-IT" dirty="0" smtClean="0"/>
          </a:p>
          <a:p>
            <a:r>
              <a:rPr lang="it-IT" b="1" i="1" u="sng" dirty="0" smtClean="0"/>
              <a:t>In </a:t>
            </a:r>
            <a:r>
              <a:rPr lang="it-IT" b="1" i="1" u="sng" dirty="0" err="1" smtClean="0"/>
              <a:t>addition</a:t>
            </a:r>
            <a:r>
              <a:rPr lang="it-IT" b="1" i="1" u="sng" dirty="0" smtClean="0"/>
              <a:t> </a:t>
            </a:r>
            <a:r>
              <a:rPr lang="it-IT" b="1" i="1" u="sng" dirty="0" err="1" smtClean="0"/>
              <a:t>to</a:t>
            </a:r>
            <a:r>
              <a:rPr lang="it-IT" b="1" i="1" u="sng" dirty="0" smtClean="0"/>
              <a:t> </a:t>
            </a:r>
            <a:r>
              <a:rPr lang="it-IT" b="1" i="1" u="sng" dirty="0" err="1" smtClean="0"/>
              <a:t>microbial</a:t>
            </a:r>
            <a:r>
              <a:rPr lang="it-IT" b="1" i="1" u="sng" baseline="0" dirty="0" smtClean="0"/>
              <a:t> </a:t>
            </a:r>
            <a:r>
              <a:rPr lang="it-IT" b="1" i="1" u="sng" dirty="0" err="1" smtClean="0"/>
              <a:t>evaluation</a:t>
            </a:r>
            <a:r>
              <a:rPr lang="it-IT" b="1" i="1" u="sng" dirty="0" smtClean="0"/>
              <a:t> some </a:t>
            </a:r>
            <a:r>
              <a:rPr lang="it-IT" b="1" i="1" u="sng" dirty="0" err="1" smtClean="0"/>
              <a:t>chemical</a:t>
            </a:r>
            <a:r>
              <a:rPr lang="it-IT" b="1" i="1" u="sng" dirty="0" smtClean="0"/>
              <a:t> </a:t>
            </a:r>
            <a:r>
              <a:rPr lang="it-IT" b="1" i="1" u="sng" dirty="0" err="1" smtClean="0"/>
              <a:t>analysis</a:t>
            </a:r>
            <a:r>
              <a:rPr lang="it-IT" b="1" i="1" u="sng" dirty="0" smtClean="0"/>
              <a:t> </a:t>
            </a:r>
            <a:r>
              <a:rPr lang="it-IT" b="1" i="1" u="sng" dirty="0" err="1" smtClean="0"/>
              <a:t>was</a:t>
            </a:r>
            <a:r>
              <a:rPr lang="it-IT" b="1" i="1" u="sng" dirty="0" smtClean="0"/>
              <a:t> </a:t>
            </a:r>
            <a:r>
              <a:rPr lang="it-IT" b="1" i="1" u="sng" dirty="0" err="1" smtClean="0"/>
              <a:t>evaluate</a:t>
            </a:r>
            <a:r>
              <a:rPr lang="it-IT" b="1" i="1" u="sng" dirty="0" smtClean="0"/>
              <a:t>: </a:t>
            </a:r>
            <a:r>
              <a:rPr lang="it-IT" b="1" i="1" u="sng" dirty="0" err="1" smtClean="0"/>
              <a:t>enzymatic</a:t>
            </a:r>
            <a:r>
              <a:rPr lang="it-IT" b="1" i="1" u="sng" dirty="0" smtClean="0"/>
              <a:t> </a:t>
            </a:r>
            <a:r>
              <a:rPr lang="it-IT" b="1" i="1" u="sng" dirty="0" err="1" smtClean="0"/>
              <a:t>activity</a:t>
            </a:r>
            <a:r>
              <a:rPr lang="it-IT" b="1" i="1" u="sng" baseline="0" dirty="0" smtClean="0"/>
              <a:t> and </a:t>
            </a:r>
            <a:r>
              <a:rPr lang="it-IT" b="1" i="1" u="sng" baseline="0" dirty="0" err="1" smtClean="0"/>
              <a:t>concentration</a:t>
            </a:r>
            <a:r>
              <a:rPr lang="it-IT" b="1" i="1" u="sng" baseline="0" dirty="0" smtClean="0"/>
              <a:t> </a:t>
            </a:r>
            <a:r>
              <a:rPr lang="it-IT" b="1" i="1" u="sng" baseline="0" dirty="0" err="1" smtClean="0"/>
              <a:t>of</a:t>
            </a:r>
            <a:r>
              <a:rPr lang="it-IT" b="1" i="1" u="sng" baseline="0" dirty="0" smtClean="0"/>
              <a:t> </a:t>
            </a:r>
            <a:r>
              <a:rPr lang="it-IT" b="1" i="1" u="sng" baseline="0" dirty="0" err="1" smtClean="0"/>
              <a:t>antioxidant</a:t>
            </a:r>
            <a:r>
              <a:rPr lang="it-IT" b="1" i="1" u="sng" baseline="0" dirty="0" smtClean="0"/>
              <a:t> </a:t>
            </a:r>
            <a:r>
              <a:rPr lang="en-US" sz="1200" b="1" i="1" u="sng" kern="1200" baseline="0" dirty="0" err="1" smtClean="0">
                <a:solidFill>
                  <a:srgbClr val="002060"/>
                </a:solidFill>
                <a:latin typeface="+mn-lt"/>
                <a:ea typeface="ＭＳ Ｐゴシック" charset="0"/>
              </a:rPr>
              <a:t>a</a:t>
            </a:r>
            <a:r>
              <a:rPr lang="en-US" altLang="ja-JP" sz="1200" b="1" i="1" u="sng" kern="1200" dirty="0" err="1" smtClean="0">
                <a:solidFill>
                  <a:srgbClr val="002060"/>
                </a:solidFill>
                <a:latin typeface="+mn-lt"/>
                <a:ea typeface="ＭＳ Ｐゴシック" charset="0"/>
                <a:cs typeface="ＭＳ Ｐゴシック" charset="0"/>
              </a:rPr>
              <a:t>nthocyanins</a:t>
            </a:r>
            <a:r>
              <a:rPr lang="en-US" altLang="ja-JP" sz="1200" b="1" i="1" u="sng" kern="1200" dirty="0" smtClean="0">
                <a:solidFill>
                  <a:srgbClr val="002060"/>
                </a:solidFill>
                <a:latin typeface="+mn-lt"/>
                <a:ea typeface="ＭＳ Ｐゴシック" charset="0"/>
                <a:cs typeface="ＭＳ Ｐゴシック" charset="0"/>
              </a:rPr>
              <a:t> and </a:t>
            </a:r>
            <a:r>
              <a:rPr lang="en-US" altLang="ja-JP" sz="1200" b="1" i="1" u="sng" kern="1200" dirty="0" err="1" smtClean="0">
                <a:solidFill>
                  <a:srgbClr val="002060"/>
                </a:solidFill>
                <a:latin typeface="+mn-lt"/>
                <a:ea typeface="ＭＳ Ｐゴシック" charset="0"/>
                <a:cs typeface="ＭＳ Ｐゴシック" charset="0"/>
              </a:rPr>
              <a:t>flavonols</a:t>
            </a:r>
            <a:endParaRPr lang="it-IT" b="1" i="1" u="sng" dirty="0"/>
          </a:p>
        </p:txBody>
      </p:sp>
      <p:sp>
        <p:nvSpPr>
          <p:cNvPr id="4" name="Segnaposto numero diapositiva 3"/>
          <p:cNvSpPr>
            <a:spLocks noGrp="1"/>
          </p:cNvSpPr>
          <p:nvPr>
            <p:ph type="sldNum" sz="quarter" idx="10"/>
          </p:nvPr>
        </p:nvSpPr>
        <p:spPr/>
        <p:txBody>
          <a:bodyPr/>
          <a:lstStyle/>
          <a:p>
            <a:fld id="{8DEFA341-3A48-478B-8A54-CD3B6E1F9A85}"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err="1" smtClean="0"/>
              <a:t>Preliminary</a:t>
            </a:r>
            <a:r>
              <a:rPr lang="it-IT" b="1" baseline="0" dirty="0" smtClean="0"/>
              <a:t> </a:t>
            </a:r>
            <a:r>
              <a:rPr lang="it-IT" b="1" baseline="0" dirty="0" err="1" smtClean="0"/>
              <a:t>assays</a:t>
            </a:r>
            <a:r>
              <a:rPr lang="it-IT" b="1" baseline="0" dirty="0" smtClean="0"/>
              <a:t> </a:t>
            </a:r>
            <a:r>
              <a:rPr lang="it-IT" b="1" baseline="0" dirty="0" err="1" smtClean="0"/>
              <a:t>carried</a:t>
            </a:r>
            <a:r>
              <a:rPr lang="it-IT" b="1" baseline="0" dirty="0" smtClean="0"/>
              <a:t> out at 2 ppm </a:t>
            </a:r>
            <a:r>
              <a:rPr lang="it-IT" b="1" baseline="0" dirty="0" err="1" smtClean="0"/>
              <a:t>resulted</a:t>
            </a:r>
            <a:r>
              <a:rPr lang="it-IT" b="1" baseline="0" dirty="0" smtClean="0"/>
              <a:t> in negative impact on </a:t>
            </a:r>
            <a:r>
              <a:rPr lang="it-IT" b="1" baseline="0" dirty="0" err="1" smtClean="0"/>
              <a:t>leaves</a:t>
            </a:r>
            <a:r>
              <a:rPr lang="it-IT" b="1" baseline="0" dirty="0" smtClean="0"/>
              <a:t> </a:t>
            </a:r>
            <a:r>
              <a:rPr lang="it-IT" b="1" baseline="0" dirty="0" err="1" smtClean="0"/>
              <a:t>visual</a:t>
            </a:r>
            <a:r>
              <a:rPr lang="it-IT" b="1" baseline="0" dirty="0" smtClean="0"/>
              <a:t> </a:t>
            </a:r>
            <a:r>
              <a:rPr lang="it-IT" b="1" baseline="0" dirty="0" err="1" smtClean="0"/>
              <a:t>quality</a:t>
            </a:r>
            <a:r>
              <a:rPr lang="it-IT" b="1" baseline="0" dirty="0" smtClean="0"/>
              <a:t>. </a:t>
            </a:r>
            <a:r>
              <a:rPr lang="it-IT" b="1" baseline="0" dirty="0" err="1" smtClean="0"/>
              <a:t>Leaves</a:t>
            </a:r>
            <a:r>
              <a:rPr lang="it-IT" b="1" baseline="0" dirty="0" smtClean="0"/>
              <a:t> </a:t>
            </a:r>
            <a:r>
              <a:rPr lang="it-IT" b="1" baseline="0" dirty="0" err="1" smtClean="0"/>
              <a:t>lost</a:t>
            </a:r>
            <a:r>
              <a:rPr lang="it-IT" b="1" baseline="0" dirty="0" smtClean="0"/>
              <a:t> </a:t>
            </a:r>
            <a:r>
              <a:rPr lang="it-IT" b="1" baseline="0" dirty="0" err="1" smtClean="0"/>
              <a:t>their</a:t>
            </a:r>
            <a:r>
              <a:rPr lang="it-IT" b="1" baseline="0" dirty="0" smtClean="0"/>
              <a:t> </a:t>
            </a:r>
            <a:r>
              <a:rPr lang="it-IT" b="1" baseline="0" dirty="0" err="1" smtClean="0"/>
              <a:t>fresh</a:t>
            </a:r>
            <a:r>
              <a:rPr lang="it-IT" b="1" baseline="0" dirty="0" smtClean="0"/>
              <a:t> green </a:t>
            </a:r>
            <a:r>
              <a:rPr lang="it-IT" b="1" baseline="0" dirty="0" err="1" smtClean="0"/>
              <a:t>appearance</a:t>
            </a:r>
            <a:r>
              <a:rPr lang="it-IT" b="1" baseline="0" dirty="0" smtClean="0"/>
              <a:t>.</a:t>
            </a:r>
          </a:p>
          <a:p>
            <a:endParaRPr lang="it-IT" dirty="0"/>
          </a:p>
        </p:txBody>
      </p:sp>
      <p:sp>
        <p:nvSpPr>
          <p:cNvPr id="4" name="Segnaposto numero diapositiva 3"/>
          <p:cNvSpPr>
            <a:spLocks noGrp="1"/>
          </p:cNvSpPr>
          <p:nvPr>
            <p:ph type="sldNum" sz="quarter" idx="10"/>
          </p:nvPr>
        </p:nvSpPr>
        <p:spPr/>
        <p:txBody>
          <a:bodyPr/>
          <a:lstStyle/>
          <a:p>
            <a:fld id="{8DEFA341-3A48-478B-8A54-CD3B6E1F9A85}"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4B6055F8-1D02-4417-9241-55C834FD9970}" type="datetimeFigureOut">
              <a:rPr lang="it-IT" smtClean="0"/>
              <a:pPr/>
              <a:t>29/09/2014</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29/09/2014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29/09/2014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29/09/2014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29/09/2014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29/09/2014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pPr/>
              <a:t>29/09/2014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29/09/2014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29/09/2014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29/09/2014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29/09/2014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B007B441-5312-499D-93C3-6E37886527FA}"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6055F8-1D02-4417-9241-55C834FD9970}" type="datetimeFigureOut">
              <a:rPr lang="it-IT" smtClean="0"/>
              <a:pPr/>
              <a:t>29/09/2014</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007B441-5312-499D-93C3-6E37886527FA}"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9.jpeg"/><Relationship Id="rId7"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0.gif"/><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8" Type="http://schemas.openxmlformats.org/officeDocument/2006/relationships/oleObject" Target="../embeddings/Foglio_di_lavoro_di_Microsoft_Office_Excel_97-20033.xls"/><Relationship Id="rId3" Type="http://schemas.openxmlformats.org/officeDocument/2006/relationships/notesSlide" Target="../notesSlides/notesSlide12.xml"/><Relationship Id="rId7" Type="http://schemas.openxmlformats.org/officeDocument/2006/relationships/oleObject" Target="../embeddings/Foglio_di_lavoro_di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Foglio_di_lavoro_di_Microsoft_Office_Excel_97-20031.xls"/><Relationship Id="rId5" Type="http://schemas.openxmlformats.org/officeDocument/2006/relationships/image" Target="../media/image10.gif"/><Relationship Id="rId4" Type="http://schemas.openxmlformats.org/officeDocument/2006/relationships/image" Target="../media/image9.jpeg"/><Relationship Id="rId9"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Foglio_di_lavoro_di_Microsoft_Office_Excel_97-20034.xls"/><Relationship Id="rId5" Type="http://schemas.openxmlformats.org/officeDocument/2006/relationships/image" Target="../media/image10.gif"/><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0.gif"/></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gif"/><Relationship Id="rId4" Type="http://schemas.openxmlformats.org/officeDocument/2006/relationships/image" Target="../media/image10.gif"/></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wmf"/><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gif"/><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23.jpeg"/><Relationship Id="rId5" Type="http://schemas.openxmlformats.org/officeDocument/2006/relationships/image" Target="../media/image19.jpeg"/><Relationship Id="rId10" Type="http://schemas.openxmlformats.org/officeDocument/2006/relationships/image" Target="../media/image10.gif"/><Relationship Id="rId4" Type="http://schemas.openxmlformats.org/officeDocument/2006/relationships/image" Target="../media/image18.jpe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jpe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9.jpe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0.gif"/><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9.jpeg"/><Relationship Id="rId7"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10.gif"/><Relationship Id="rId9" Type="http://schemas.openxmlformats.org/officeDocument/2006/relationships/image" Target="../media/image39.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data:image/jpeg;base64,/9j/4AAQSkZJRgABAQAAAQABAAD/2wCEAAkGBxQTEhQUExQUFRUXFxgaGBgWGRkeHRoWGBccHRocFxcaHCgiGB8mHBwXITEhJSkrLi4uGSAzODMsNygtLisBCgoKDg0OGxAQGzQkICQsLCwsLCw0LCwsLCwsLDQsLCwsLCwsLCwsLCw0LywsLCwsLCwsLCwsLCwsLCwsLCwsLP/AABEIAEgB7AMBIgACEQEDEQH/xAAcAAABBQEBAQAAAAAAAAAAAAAFAAIDBAYBBwj/xABKEAACAgAEAwUEBgcGAgkFAAABAgMRAAQSIQUxQQYTIlFhFDJxkQcVI0KBoTNScnSxwdE0YoKys/CSoiVkc7TCw+Hx8hYkU1Rj/8QAGQEAAwEBAQAAAAAAAAAAAAAAAAECAwQF/8QAJxEAAgICAgICAQUBAQAAAAAAAAECEQMSITETQVHwMhQjQmFxIgT/2gAMAwEAAhEDEQA/AMh2r/t2b/eJv9Q4F4Kdq/7dm/3ib/UOBWPSXR5j7HDCRSTQBJPQY7DGWYKosnYAY9L7Adhe/HeyErB+suzTHrob7kX94bt0IHOZzUVbKhBzdIx/B+zMs7FEV5GHvLEAdPpJISEQ+hN+mNtkPoqnIGs5aH0IeY/O0XHq+SyccKLHEixoooKoAAHoBibHLLNJnXHDFHmJ+ihq2zUN+uVFflLeBPEvovzKi1WCb/smaNvwR9Sn4WMeyYWJWWS9lPFF+j5kz/BZI3KU4cbmORdL15gcnHqpIwL3x9Qca4NDmo+7nQMOh5Mp80YbqfUY8W7bdjpMs4BOsNfdy1WuvuSVsJK5H72/ljox5tuGc+TDryjEfji0chN3fe9zL3X/AOQo2jnXv1XP1xVxrczIfqKPc/21xz6d2xr4XjZujBK7MljobyxsuI8Hyyrmo0iIaLKwzLIXYnvGCWALrT4jsRd9ccznDYcxm+GwKGiWSCHX4lJ0nUTVIPFs2+9kjbbdborRmOJxysanMZHKu+VEZgDPmVjkjgkkcGFmXSxaQAq3vKa57Ghh2W4blJM60CpLoiTM6yWou8eogp+qBVC+dWcGyDRmUwiRjTz8MjZ8k0WXBE0Bkki7xlQaWYFmkYkooABJvp64J5Hh0C5/hbLHGVn8TLE7NHrWQqCpkBJXYEjzHPC3QaMwwBNkAkDmQCa+J6YQJwd4WFMHEWTvFUJGQNZ6zVT6QA/M8xgoeCwUYO7+0GS9p7/W169OrTp93RXh5XfXDcqEo2Y4nHMbPKcHyxWJDES0uQednLtayKGI0AGt63u+lV1ZwDg8UsYSWGJGeCWRXMr982lSyusQ8KptXiG+Fuh+NmTGoAGiFJIBo0SOYB6kWPmMdhhd2CorOx5KoJJ+AG5wWz7f9G5H/ts3/wCTgn2ElZIOJyxkiZMsugjmoZjrKnoaAw3Klf3sSjbr70ZbMQMjFZFZGHNXUgj4gixiIY1eXSfO5jJrnQ/d90xRqp5Yo1Le/vqJIAv1wyHh8Ex4dKsQiXM5gxSRqzEUkkYtCxLC1ejvzGDb5DX4Mw2JsxlXjrvEdCwsB1K2p5EagLHrg/xDKZcRQyLEVAzksLAObdE0FSxYEBrJ5Cq2rrgtxTIxT8R4i8hGmDUwE0jaC5cKLKAMqC70j54Nx6GDwrxrI+FZN55dLBolyhlbumZhHKtahGWosB01ee/LDeF5LLvHmczpiVFljjijzMrhQGRmYs8Y1M1Lt03POqwbINGZcY5jSjIZVTxB0+3igWNoTqYA6nApiKLAXpPK66YucQ4Xl4HzkvciRIjlQkTO4UHMIWYswOqhRA36+mDZBozHYcGONJwjh8LR5mdljUJMkcceZkdVUOGY62jXUzUoA5dTvWA3G4IknlED95CG+za7tSAauhdGxdb1hp26E40rKWFjYpwWAgZfu/tDkvae/wBbXr06tOn3dFeHld9cOyHB8sRAhiJabJSTM5dvC6BypQA193e76VW9zuh+NmM6Ye2VcKrlHCMaVypCsRzCsRR/DDI1ZqCi2agB5sdgPnj2HtPwWRslPlO6Pd5SGF4Hr35EDd8AefI/xw5T1oIQ2TPH2xwY2PAuFZZ/YFeIu2aTMa2LsNPd6tJQAjxbDntQ5b4E58x/VeUIQiQzZi21CiQsV2NNkUQAL2o87wbc19+8C14v795AzoQaIIPkQQfkcNxtM/w6J87mBN3jpHkxIPGS2pYkIpmvqTz2F8sdHC8syrUGkycPfMbO9JIl13YJN3W+q/SsLdD8bMWU5GiL5GjR+HnjhvGs4fwxJxwtHL6ZBmSwDHlG96UB2QkLW2KvBIYM3m8sog7lJA+sK7lSVRiCpbxCqFizddMPYWpnNXph6KTdBjQs0LoDqfIeuD/D4cq4zEyxO0eXgjISRj9pIzhS8mggheukHy3wZyWTihkzDKjd1Lw3vjFqNjUVtNXOrHPnRwOdDUDEKhPIEnyAs/IYZjbcOyMffwSxBohPk55CiO40uiuPC16tJKg0ScV+yPB4pRDHNDEvfa9MjSuJWCqaMMS7AAirYUaOFug0Zk+7NaqOm6ujWqrq+V1vWH5XKSStpjR5G56UUsaHWlBOC6m+FJ+/N/3ZcFPouNZuTxFf/tp/EBuuw3Hw54blSbEo20jK5vJSxECWOSInkJEZSR6BgLxBjf8Aaw6chksv38ma7+TvUzMg2VSApQWS1gsCQT5/gM7VcMykK5hEeFZYZAkYSSRpJAGKyd8rDSrDZhpocxvhKdjcKMoMLGyfgME+YyqwBBlZZSnfRuxcgKGKTK5Pdy0CdgAb2BrFHiOSy7+z+ziF5nmKGDLSSMHjNFDqkFq3vKTy5Ghh7IHBmcvHQx88afjfDoPZ4pkWFG9q7lhBK8i6SgbxMxPjG+6miDizPwjKe2zQokhXLjMvIC36Tu6KRrW6gcieZ3wboNGZKMOTShifICzt6DDC5xqeys0b55GWEwqYJtShiQT3L6jGWsgHpZOBfHsrEIsnJFGIu+hZmUMzC1kKggsSeQF4NuaFrxYIxy8crCxRIsezfQv/AGGT94f/AE48eMY9n+hf+wyfvD/6ceMs34G2D8zy3tX/AG7N/vE3+ocU2ylVqdVNE6dz0BXdbHivbyo3WL3ayM+25v8AeJv85xRzcR1t8f7v/h8PyxoukZvtmp7CdmhmZxHq1Iwt2Wx9itaqJFgsxCX+1XLHtMvGoYszDktJDSRlkoDSFTbT6cj8sZn6JeGiOGWSt2ZIx+zGt/53fC7Y+Di/CX/W75D8lr/Njjk95s7ILSCCfaXtW8U65XKQHM5ll1FdWlUToXbHey/ap55pMrmYDlszGobRq1K6HbUjdenz+OBfCmEXHs2shozQRmK+oWrA+R+WNBPxqJeIR5YR6pniZjIKtEBFK3Xfc4TSqq9FJu7v2AO3fbSbJ5mKOFFeNU73M7EsIywUaSCNO1nr0wd7YcRdOHzz5d6YRa0cUdjRsX6YwcmanzGf4k0OTObRlGVvWqBQo8QtuZvf8MXOy2bkfhmdyE4K5jKxOhU1egqSm42NURt6eeKcEkv6IU22ytxIZuLh65761k16FcRuECkmvCB1OPQGyq57JIs66e+iRiBsUcqCCvkQdxjzDJdjkk4Zl89lVvNRrrZWt1k0k2NDWOmwFfwx6p2b4sM3lopwpXWtlT0YbEfC8LJ/XyOHw/g+fe0fC2ikcSEK6kqwo+J1I92uWpSG3x2fir+y+yGSAwqzsAIyGLKdmD1duCaPlsaxtvpiyIWYOB+kiDf4om0n/lcfLGHyHCxLlZ3Ebd5G8IVtXhIlZgQQRQqgdV/e3x0xknFNnNKLUmkcn4nIxlJnQ95GIn8B8UaKpX7u24C3zseWOHiMrLCvfoO5Kd2wQhloEjxhbIQ7V64n7M8HWXNLDOrUSFOhvdJIFllVgdrrpdWQLxY7Kdn48w8qyiU6XiQBGAKiR3UyMQCCECgmtt+eG2kJJsoTcTkkeKRpYVaNkddMYWnZgWLBV8RUqCfPpiKDOMkjzLMveOJNXhO/esQ4orQJBLfD1wQfskypIWkBZYkcAI9EuyqAHIogagSw2H4YuS9iGVcyDIDJF3TKQGClWWcuGBHhNxCmO3zGC4hUgVFxaWMxlJ0PcxyRoNBIMer3SCtMHskX+NY7PxWVniY5hLgZjEyoRp2DDTS+6W2API30OJ+KdlGg7/VNEe5Ed0GOp5C4CCuRuM7naiMXOCdm4ZYoTIsyNI9KQwPeBQxcKumoxsqhibLE0NsFx7CpdAmXiDsZbmiAmCLJpjoaV8YoBdqYUa5k+WJF4vMYBAcwgjKop8HiCMTaFwuoqvMi+u14v5/s/GseYKJIGRMs66msL39a45PCL089W2x3GKva/gSZaSJYmLBogxbUrBmDFWK6eSmrGBOLBqSK0fFZBoYTpaQGFRpO0TEqV93c0S1+XrixBx+aNUC5iP7NXVT3YJKKaVCxW2VgSQDyHOsFYOycJyQzJLahl5HYWP0wJMdCvdKLJf7OOZPsG/eL3r0mgMQqkNZ1eHrporuT6eeFtEesjNzPcaQmZDHE0pQBWG7BSTem/EQAL5aTyxY4LnnysneQzopI0tasVKstkMpWiL8Nefpi/D2SZjJH3ymRO4sqG0r3qSOQVq3IVOh5nrgZ2l4V3E8saaii0FLdT3asb2825dLGKtPgmmuSzm+NTTTxzvmVWRO7CFVKiMG7Cqq0AvXzvrhs/GJZJIZmmjDRaWjASgjd4DsirpuwGPnWDmb7Dq8iiAvGpjB+2DFi+sJRUKDHudybWtwSMUB2PcCMs28sLOoqtLKYxTje9pFPTEpxKakCZ80xTR3qlVkkmACneUkDnX3gAQOQ61ix9ZyLPLOJ0Mkhk1nQdLigaZCtEMdgK209MRcd4I2Wk7sur7XqAIHvFTsfVTinmsjJHQdGSxY1CrHmPTFcE8ovHPtrkbvowZE7ttKEL3bJZAULsLAXbe/TfHOE51otQSaMLJ3etXQsp5mypUi08/7214F90cOSI4dCtl5c01TDvUHfhe9Gk7/aXWy0K97bpti5HxyZJJJRPGzOlODHauIyFQFGWroBgenXfAXuzjqxHBSDZhVeKypJM/fpIZWYya01CQpujFWWrJZtPlRusU8wodizSoSWJJ0sLJXVYAXYX4a8/TfFPuzhyxnlgoLDCcYl7kQe0II6VPc8Qjayy69OrSpG4vrthkfFJQY2E6ApD3S+E+GOQkMp8O5AYkn5YFd0cLuicGqDZlvh8vcukqSIXjOtAVY+JWpdiKN+8P64vZbjMsWZkzKToZWM2olWKtdfdIqnvYdK3rAZIjhd2cFAnQVy/EXiaApOg7jvFi8B8IdSzfd3skrv19N8RwZphB7OJo+5LA0yElS6+Iq2m1rSoNc9sDniOGiM4KC2FvrORnaQzoHkiWN7U/o2pStBa8KqCSPws4Q4nIAKmTwwNCBpP6IsQU93mQSb8sC+6OF3RwUg2Zf9sde505hR7OZTCVDAg6w2x076zuL5VvWLk3HZjNHL7RHqi1iPTHSqGS2IQLXiJI5XYvATuzjncnBSDZhHhGZMDaopkWwEYFSylGWyGUqQwBABHmRWLEfGZu9ab2kCSRUViVOyEgFa00AoAsDauV4EJlmPIE0L28sPmyrLWoEEgGj5HkcFILYSl4xKZO/79NYiMYASgqG0KKoXSPCSfx88SZbjs0SoseYT7HX3bd3bAK2yhmW9L7kDlzusBhGccMBwaoNmXpZT3Zh76Pu+9eWgrAa+7AseHYEeEDppxLwjOtl3LRTRgshjJZWPgkQlunQgL8T5YGCI46YzgoLCK55jlVyhmj7nWjgMhJRmsNparGnmQOd7XjvEuJSTpUssbcmJEdOzA6RrcLbELvZPL1wM7s4XdnBSC2Fc7xiVip79AY2aRO7TRcqkAN4VFswAIJ6c6x3McVkMqSieJXiZ2Ro49HipTqoKL1HbfyN0DgT3Zwu69MGqDZhbNcVkkXu2miCGRH0rHpVWCk6lCp4d/Ca52OmIouISe0e0jMKszMGZtJ5yXrtdNEDqORva8De5wu5wUg2YXbjUzSLMZ0DiPQoCUFRrUqqBdIpSW28/PFTNTF0jRpUZYUdYwFI213XLfVZYXyHOsU+5x3ufXBSC2Stlls1KhovvTb6QCDy+9ZA+BusL2db/AEqc6um5aLvl5+H4+m+Ie5x3u8MQ9Mspr7VBejo22q7uh92hfx2vHsX0NIBkX8QNzuTV7HRHsdufw88eMrEceyfQ0tZKT94f/Tjxjm/E1wfmYntJkbzeZPnNL/nOKeZ4f4226+QH5DYfhjccY4dc8xrnI/8AmOK0vDNzt+Vfl0wlPgpwNp2AZVypBIFSy3ZHVrH5EY52qyEE8uUlbMxxHLSmTdl8QNWvPbkN8eO9ucq0cqNbBZE6E1qTZtvhpwO7KcKjzObiilcJGxJdiQPCATQJ5E1iVi/lZTy/xo9l7V5jhOa0e0ZqJXjso8coDrfOit2PQ4F8D49wTIM7x5hpJX2aRxLI5A6XooD4c9sZRclkM5ls62WyzZdsqodH1swkQkinDE0TpPzw7L8Q+ruGZWeGKF5cy8hkaVNVonJBfIf+uDRVXP8Agbu74/01PDO3/CcoJBl1nqSRpGpG3d+ZtyKHpiCX6TcnHI0y5KXXKoBchFMiLYG5O4G+Mt2q4Jk4uIJrZoMpNEsw0KSRqHuIANrPyvFj6SpYpcrwyaBO7iKTIqnmqqU0g+uxw1CLa75E8k0n/Qe4d9KLSMkGT4fZOyRhwvLfahQGBmZ+l3NKSq5aBCpIIYsaINEECuuIfo+AyQgzDrc2cmSKEVemAOBLIfKyQoOMp2wypjz2aUggd9IRYO6sxIIvmN8NQhtVEynNRuwtxLtXmOIH7cRju43092pHvlbu2N+6MV0yzhSgZgp5qGNH4jkcRdl8mWBP67AD9ld2Pz0jGtPD/TDbSdIEm1bMzl8k4NR6wWFUpIseW3MYUvDpIXdLKsPC2kkWPL1GKnHeA5lnLySIoC+ABm2U3YRdr5b/ABxs8hwBTHqaacuIFrxsdJIutx+O+MXnp9GywWjLHLSabt9NaBuarmV58vTCMMh1W7+IANbHxAcg2+4+ONjmO5WIAz7EA6XXfl1oCuvM4zD9p8oE352aoW3kbAB8hW/U4azpkvA0VnyjsCWZmHhBsk8r03Z6b1+OOiJwoXW+kGwNRoEGxQvY3ibgHafU+2XkIJ95QtgURsWv47eWDMIimdUiEpc34XQgn1BHPDWZN0J4WlZnikniGt6bdhqPi/a33/HETZMmrs0KHoPIeWNVLw4rdqbHMVvt6YpPMmldEchb7wYUPwrc4p5VESxNgYQvVW1VVWarfavxPzOHaZf15OVe83Ly58vTBx50FBYpCprVqXceen1w+LQZABHL3fnXi9NqxHniV4JGeGXcG9TA2Ddm7Xkfw6Y7OjuqqzFgpYi/N61EnmSaHPyGNRn4EUppSSiPFY3G/P1/DyxUk7oNVsRfPTW3z54azxF4JAVWmAYCSTxKFPiO6g2Fvy9MRmOTbxvsKHiOw22G+3IfIYNq8V1bV56fl1xxXj397lt4eZ8ueH5oh4ZASTKMfeJJ8yb/AI4ceGOwBokbgb3y5/DBibNRKpNNfRaAJFfGhh0PEk7oaUOsltqvbavF15fniZZ0uhxwv2BYuFg+8dIPInle3M9OYw1+FsNq/wB/HBjM54GNQqHVpprQUD5evxw3N5oHSEQ/d1eDrtfxxmv/AESL8EQKeHnlWHHh/pg/M8erYPV7+A7D4YYJ4r+/W++g/hjbzxM/CwF9X+mF9X+mDseaiN2HG23gO5+f+7xBPxOJVJp9X6umtvng80ReFgr2D0xw5A+WJn7QpROhrvy2r1PTDsrxxDq1o3IaavnvzJ6YPMg8LK5yR8sdHD/TEh7RIqm4yWvauVeprnik3aBm3UKosf8Asb/lg8yH4WWfq/HPYfTAyXOzKrPrIBB3F8r+HwxsuDZItBCx3tAb+OHHLYpYqAHsJwvYca+XIAAlqAHMnDYcgjqGRlIN9R0PkcPyJC8bZkvYfTC9g9MbOPJMO9RlUgBKYUTRs3d9Kr8cQfV3phRy2OWLUBcIh7ss2m6HLFztLAZBl3I3aEXfPmavBiGFUikZ1DAEDTRJOx2A688SKEmiuq0lUjWq02CSCvlt+eMt/wByzXT9ujEewemF7AcbH6s9MUnISTSVFWgJPIagTY8+X8MbPJRisdmb9g9Md9gPljTCOOwoZSTVD4/wxZPDPTD3FoZD2D0xz6vxrxw6+mHfVnpg3DQxpyHphew+mNl9WemIzw0H3SD5gcx8cJ5EuxrE3bXoyXsHphfV/pjV/V3piReH30w9xaGQ+r/TC+r/AExpshEsqaxys1fVb2NdLo4bmGhT3nUfn/DErKmrTKlicXTRm/q/0xXiiUyvGOahTXxu/wCWCma7Q5dfdDOduVDnyPnWAApdbRrIGdtVi7WixG558/yxGTPVUaY8F3YTOQx6l9FUVZN6r9O/L9hMeESpMxYSFmIS/Ex2BrcAbY90+haHTwxPWRz/AAxMsuyoccLg7DObyFu582J/PEbcO35Y0xy4OEcsMRsXqYHtV2Y9py7IK1r4oyejAcvgRtjxrLcPkkmWAL9qzhArbU5NeLyrH1F7KMYbt32B789/lz3eYXexY1EcrI3BHRhjXHlrhmWXFfKAPaLsxm4suMjkcuxioPmJrUGdwLoWb0jy+A87BcNiXiHC48qkkaZnLyllEraQ8UgPut6X/wAvrjO8XzOcRymYlzOryeWQg/C2o4GQIpZQxpSygnyBIBP4DG6i67MHNX0ar6SM/HJPDHE4kGXgSJnX3Wdeek9QMR8U4nFJwnJwhwZoppLTqEINH4briE8IyaEas2GUFbCjnzuiLocunnijm3yojZYxIZDppm5Cjv1FWL6eXlhpLhfAm3bfyGOG/SHnYUijV07uPSP0aligPLUetbYh7XcWbiOdZo2Yx8o9YA0R0C1gdLs72cA8hw6SY+EbdWPuj8evwGPVuw/YTYNICE2Jv3nrzHRfTETlCHK7LhGc1T6GdmOA6Yw9ECqQEb6RzJHmTvjO9oO3KRkpBEzMrEFnUgbbEUaONB/9fjuGj7qpfEl7aRzGoD5bY8/7YMoHhA1GNXY72xfkT573vjj8l9HY8dEWf4hmZLMkxQaQdMa14SejHnXWjjSZDhbiNnWTNAmJfvNy0HeuVYG9vsiPq3LyXTIkI28mj/rvj0fhOVHci/8A9aP/AE8QykeQ5zhiRANOzHUtozk1q22Ycx18+WCGT4IjRJJtGCSLVNd7fhW/U+eLX0mZQezZdq3D1Y8inX5Y7lc48PCY5EUnRuQSQCLrmMABbsfwcmSiykhiptR03vnz3rGwyuXKSWgrci1PKlvfzs4yX0Z5szJ3jCi0jnY41PEuIdy0fu27OLN9I7Gyi8MEXZMpqtqu99x5+YP8MY/tRk1UZahT6I7qxua+Z3wZy3HJVSEFQS5KkbrpCgbgdDuNsE8/woS6WffSAq1YFiqI9RQwnksShQC4nk0+tYgq0O8AO23wrl0xFwfJxjiTMFoFJDv7vhBqgdhzxJmZ5RN37AWpsXt4t9yPniHXIrs7AWylRZ6MN9vlibKoIdqIB7XlypYDSgIUnSdTVuBsdv44qTRr7Ueda6reqXV0/wB8hhvGZnZ4GFKAikVyBX8OWOyZlteo0QGLdfeNjfb44SGV8nENbtZoo53JrktEDkMR5WNQJr1fd52SNTPdeXp8BiRM6TqFpSoyg2dhSklqHOq2/riHLcdV1eQPGd1FhrHhthuB6nc4oRVzeUX2YjxA66BLHVQUc2O+IXy6tk4zbBtb7qSDsRsfTnhue4/qiPhFk6iSQBZAG3SqrA76/ZII1MaFSXNlyDq1EHp6YYgrxTLL3ETeIMYwbBPPfc7745xrLBTC6lgxRbAJo3W535898D892hYLGjRR13YK+NgaN+mIuMdqGBVGhjNImmnYeGr8sAGvzaL7SoA21haF1V8q5YHZYIJSbYgrI25Ne7tV7UKwPk7YWwIVaB1V/eB226D8cC81x+R9iQBRAANVqHWsNRYm0E3nCLMFN+Ebsxuy590fj+WAUlGKrfnV2dXu+fPFdeJFrNhjsPhRvphvt59Lu7v0xaSRDbG8Qru1IuyW/KsXM3p7obC/Dy9cCszmWIPmDfzG/TrhjZ01VDp16jlhgSZtLQWN9R/hjuVof8J/jis2abkeZNj+GGxSGzfOj/XAMNZx7i/w/wBMbPhvaWCLLQLTOwjQNpqga6E8zjzOfPNYG1H5DHYM3ZYNe1VRoUB/vljPJKSX/IV8np3Ge1cEkJRI5LdaJOkBT898X8lGhyuX1Bh9kxFHdl18yNJ3vHmqTqQylt+hodRj0nh+YRctky6n7NGcaeuvUoDfIn41iYTco8jiqC66EmzNoV0qhYADqCRXmKBwA4vxEEaoZCDV03KjyIwfkkvM5tTqB0xKQOX6OQ7fhZ+IGMpxZwUXx7FA268xdBtvlWLi/RUl7LOVJaEFmdGBvUAxBHX8bxHw1mSdg7F/DuVuwBv/AExI7BctITqWyoJ8jpPQb0av8MD+AZhJJCVJkG1dOYOzX54F7ESR9oJA6szalBsqDVjriDi+fWZ9aWFJFKavl1onnR+WBpAAG4+9+XvYbE/hUA/eSh8dVfP+WNWQglweEtmI+o1nYjYVVgk/EY0rxEd2yMwjF2CD4jZogrt8/LGX4eLnjN0e8A5bAhgb9eX5Y2c+dijiUMdILMBy5iyRXTmT+GMJN2apKkZziiEM7o4S2JB1HoCa0jqf5YZFnp1LATIw3rxXVFurDf3fzHniTjvEY6QBgNybNUCBy+PM/DA+XMBiSWQk2eQ5km/zK/MYzbknwaxUGuQy/GMwuvwIwAB5jaue6n06Yq8I468MYMyFiRfMn4/ngfns8ojkZND0pOyAEKLtgQdqBX/iGBsGX7wGYsippCkEMQPUAeu1YFKVpv0DjBJ17NFmu0Up92NI7/WI/mcD/aZXYgzhQdRpNRBNChtXO/hscQRTQ7faICP1Yv6nEa5t+9YW9BSxIAHhcgL8LpPzxo5SZmoQQ98vZFtMQasL4euwH+/PEEeQAq4gbA99vOM//IfLFp5I7ss5A523lZ8/IH5HFCZ0VqcbKLNt0QaX/AEjEUzTaI5U01vCm8Zur5KR/PceeIpZxsDLtRqq8Pnz8/XDXVAa0pY25nnFRk+71BGK03EQtEBDpXWRvujVXTpWGkS5Io5qZCffY+Ab3vqrYGvujyx7z9Dg/wCi4T5s5/5jj50zraChBBDAk10v0x9H/Q818Ky589f+c4pcESdm0Bx3CwsUSLHLx3CwACuMcAgzK1Iin4gYwnEvomiJuM18CR+RsYWFilJrpkuKfaBI+ihh+uf8a/yXBLh/0WAG2CD9olv47YWFhvJN+yVjgvRs+E9k4IaJGthyJ5D4DkMaADCwsQaHyvxHhM5LEe9qf7w3322we7T5cSxhYfEwiiSv2WJJ5dNsLCxxfqJVdFUXe2RSfKw5eI3TRBt6IRV0kmxjZZXjsCoU1oPslQW/Mqlfq4WFhfqJBRhe38/fQxJCyPpYEgMLHhI35Y45UcKMKshk0AaNfivYnblzvHcLGyyuibCf0cEQQRq5iUkktqkAIJJvbpg52ozKMmqLQ0inUh1XRNBtvh64WFjSLsaIslCCsTGw6g6jfvaqPl03+ZwabPX50CCBd0w+8PBzwsLCpDsFzRBtQeRyCdrrw7edb8+uK88Qf35Gbc1uBselKOmFhYdCscYVLLZOlI9KgdGvdjtuK2rEUuSVtVu+9EbDwkXy5Xz6+WFhYKHZDDw8Lr+1Zi4I9xBWpQt7HfYAYo8D7LplopIlaRg7XZABHhryo4WFgESQ9lwPvEi1NFR93pVYjzvZdHQJqdQGZtl6sSfkLwsLDsCpxPs0jlR3laECDby68xiDNdhu8YOMwaCgCoydh/iwsLDuhUNPYUjnMCN9jGQd+nM4ik7Gtf6b5J6fHCwsG7DVEMHYYqP01D9jy/xYR7Hf/wB96r3Oh9NWFhYezCiWHscKOqa7HRSK22PPFduwv/WFv9k/1wsLC2YURv2IcmxmEYj+6f5HDD2Mlu+8X5H+mFhYezFRGexkxPvJt6tv+W2Icz2fF6WKowO7UxB25Vt1/jhYWKi7B8Cy/CCtHvEsf3X8unpjcZHiSrFFGwUhVA3DdC3l8cLCwOI0xqyfbPL7Q/ugAaTb0GHjs0DTUPTASfLh4mQhQO7SJF1n9GpurC7b7/jhYWJUEnY7CPE88ZIDGulSdJY0dyoKje9quwRijkYvZ1CFxKzhPFTGqPvM3Q78j64WFimhxq+SvLwc6guqIEd4ffPKTd9+W9Y6uQYV4oqGmvF1W6P5/nhYWE7sVIs5SGWIxsyBij6iVOqwbNrXPyr1xF2l7SPMoj9mdQHZwfFfukVRXa/64WFiGyqroDRSHMSNcYjIRioZmo8r2oWaJ39cHuF5KNoo2kUa6tqvnd7i9uQ2wsLFLlWS+CvxLKxQRsI45XZ1KALdKpABs16LsedYl4TkmeBoyCgsVq1A87O3KsLCwqD0Xm7PwlaBAfemJPU+WOP2bjVgUZtzTW42A3Wtt6IAryOFhYdCO5ns9GwrWRz5aeoIqvIAmvjgbxTs4uhyHLMVbdjvvuQK52QBhYWFQ7K0nAXJDCQUdzd2CwGrpXTFHMdmxsO9O23u/d8sLCw7oCpPw+IAa/Fuaq9h5c+n88fQP0TV9VwaRQ8dD/GcLCwA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data:image/jpeg;base64,/9j/4AAQSkZJRgABAQAAAQABAAD/2wCEAAkGBxQTEhQUExQUFRUXFxgaGBgWGRkeHRoWGBccHRocFxcaHCgiGB8mHBwXITEhJSkrLi4uGSAzODMsNygtLisBCgoKDg0OGxAQGzQkICQsLCwsLCw0LCwsLCwsLDQsLCwsLCwsLCwsLCw0LywsLCwsLCwsLCwsLCwsLCwsLCwsLP/AABEIAEgB7AMBIgACEQEDEQH/xAAcAAABBQEBAQAAAAAAAAAAAAAFAAIDBAYBBwj/xABKEAACAgAEAwUEBgcGAgkFAAABAgMRAAQSIQUxQQYTIlFhFDJxkQcVI0KBoTNScnSxwdE0YoKys/CSoiVkc7TCw+Hx8hYkU1Rj/8QAGQEAAwEBAQAAAAAAAAAAAAAAAAECAwQF/8QAJxEAAgICAgICAQUBAQAAAAAAAAECEQMSITETQVHwMhQjQmFxIgT/2gAMAwEAAhEDEQA/AMh2r/t2b/eJv9Q4F4Kdq/7dm/3ib/UOBWPSXR5j7HDCRSTQBJPQY7DGWYKosnYAY9L7Adhe/HeyErB+suzTHrob7kX94bt0IHOZzUVbKhBzdIx/B+zMs7FEV5GHvLEAdPpJISEQ+hN+mNtkPoqnIGs5aH0IeY/O0XHq+SyccKLHEixoooKoAAHoBibHLLNJnXHDFHmJ+ihq2zUN+uVFflLeBPEvovzKi1WCb/smaNvwR9Sn4WMeyYWJWWS9lPFF+j5kz/BZI3KU4cbmORdL15gcnHqpIwL3x9Qca4NDmo+7nQMOh5Mp80YbqfUY8W7bdjpMs4BOsNfdy1WuvuSVsJK5H72/ljox5tuGc+TDryjEfji0chN3fe9zL3X/AOQo2jnXv1XP1xVxrczIfqKPc/21xz6d2xr4XjZujBK7MljobyxsuI8Hyyrmo0iIaLKwzLIXYnvGCWALrT4jsRd9ccznDYcxm+GwKGiWSCHX4lJ0nUTVIPFs2+9kjbbdborRmOJxysanMZHKu+VEZgDPmVjkjgkkcGFmXSxaQAq3vKa57Ghh2W4blJM60CpLoiTM6yWou8eogp+qBVC+dWcGyDRmUwiRjTz8MjZ8k0WXBE0Bkki7xlQaWYFmkYkooABJvp64J5Hh0C5/hbLHGVn8TLE7NHrWQqCpkBJXYEjzHPC3QaMwwBNkAkDmQCa+J6YQJwd4WFMHEWTvFUJGQNZ6zVT6QA/M8xgoeCwUYO7+0GS9p7/W169OrTp93RXh5XfXDcqEo2Y4nHMbPKcHyxWJDES0uQednLtayKGI0AGt63u+lV1ZwDg8UsYSWGJGeCWRXMr982lSyusQ8KptXiG+Fuh+NmTGoAGiFJIBo0SOYB6kWPmMdhhd2CorOx5KoJJ+AG5wWz7f9G5H/ts3/wCTgn2ElZIOJyxkiZMsugjmoZjrKnoaAw3Klf3sSjbr70ZbMQMjFZFZGHNXUgj4gixiIY1eXSfO5jJrnQ/d90xRqp5Yo1Le/vqJIAv1wyHh8Ex4dKsQiXM5gxSRqzEUkkYtCxLC1ejvzGDb5DX4Mw2JsxlXjrvEdCwsB1K2p5EagLHrg/xDKZcRQyLEVAzksLAObdE0FSxYEBrJ5Cq2rrgtxTIxT8R4i8hGmDUwE0jaC5cKLKAMqC70j54Nx6GDwrxrI+FZN55dLBolyhlbumZhHKtahGWosB01ee/LDeF5LLvHmczpiVFljjijzMrhQGRmYs8Y1M1Lt03POqwbINGZcY5jSjIZVTxB0+3igWNoTqYA6nApiKLAXpPK66YucQ4Xl4HzkvciRIjlQkTO4UHMIWYswOqhRA36+mDZBozHYcGONJwjh8LR5mdljUJMkcceZkdVUOGY62jXUzUoA5dTvWA3G4IknlED95CG+za7tSAauhdGxdb1hp26E40rKWFjYpwWAgZfu/tDkvae/wBbXr06tOn3dFeHld9cOyHB8sRAhiJabJSTM5dvC6BypQA193e76VW9zuh+NmM6Ye2VcKrlHCMaVypCsRzCsRR/DDI1ZqCi2agB5sdgPnj2HtPwWRslPlO6Pd5SGF4Hr35EDd8AefI/xw5T1oIQ2TPH2xwY2PAuFZZ/YFeIu2aTMa2LsNPd6tJQAjxbDntQ5b4E58x/VeUIQiQzZi21CiQsV2NNkUQAL2o87wbc19+8C14v795AzoQaIIPkQQfkcNxtM/w6J87mBN3jpHkxIPGS2pYkIpmvqTz2F8sdHC8syrUGkycPfMbO9JIl13YJN3W+q/SsLdD8bMWU5GiL5GjR+HnjhvGs4fwxJxwtHL6ZBmSwDHlG96UB2QkLW2KvBIYM3m8sog7lJA+sK7lSVRiCpbxCqFizddMPYWpnNXph6KTdBjQs0LoDqfIeuD/D4cq4zEyxO0eXgjISRj9pIzhS8mggheukHy3wZyWTihkzDKjd1Lw3vjFqNjUVtNXOrHPnRwOdDUDEKhPIEnyAs/IYZjbcOyMffwSxBohPk55CiO40uiuPC16tJKg0ScV+yPB4pRDHNDEvfa9MjSuJWCqaMMS7AAirYUaOFug0Zk+7NaqOm6ujWqrq+V1vWH5XKSStpjR5G56UUsaHWlBOC6m+FJ+/N/3ZcFPouNZuTxFf/tp/EBuuw3Hw54blSbEo20jK5vJSxECWOSInkJEZSR6BgLxBjf8Aaw6chksv38ma7+TvUzMg2VSApQWS1gsCQT5/gM7VcMykK5hEeFZYZAkYSSRpJAGKyd8rDSrDZhpocxvhKdjcKMoMLGyfgME+YyqwBBlZZSnfRuxcgKGKTK5Pdy0CdgAb2BrFHiOSy7+z+ziF5nmKGDLSSMHjNFDqkFq3vKTy5Ghh7IHBmcvHQx88afjfDoPZ4pkWFG9q7lhBK8i6SgbxMxPjG+6miDizPwjKe2zQokhXLjMvIC36Tu6KRrW6gcieZ3wboNGZKMOTShifICzt6DDC5xqeys0b55GWEwqYJtShiQT3L6jGWsgHpZOBfHsrEIsnJFGIu+hZmUMzC1kKggsSeQF4NuaFrxYIxy8crCxRIsezfQv/AGGT94f/AE48eMY9n+hf+wyfvD/6ceMs34G2D8zy3tX/AG7N/vE3+ocU2ylVqdVNE6dz0BXdbHivbyo3WL3ayM+25v8AeJv85xRzcR1t8f7v/h8PyxoukZvtmp7CdmhmZxHq1Iwt2Wx9itaqJFgsxCX+1XLHtMvGoYszDktJDSRlkoDSFTbT6cj8sZn6JeGiOGWSt2ZIx+zGt/53fC7Y+Di/CX/W75D8lr/Njjk95s7ILSCCfaXtW8U65XKQHM5ll1FdWlUToXbHey/ap55pMrmYDlszGobRq1K6HbUjdenz+OBfCmEXHs2shozQRmK+oWrA+R+WNBPxqJeIR5YR6pniZjIKtEBFK3Xfc4TSqq9FJu7v2AO3fbSbJ5mKOFFeNU73M7EsIywUaSCNO1nr0wd7YcRdOHzz5d6YRa0cUdjRsX6YwcmanzGf4k0OTObRlGVvWqBQo8QtuZvf8MXOy2bkfhmdyE4K5jKxOhU1egqSm42NURt6eeKcEkv6IU22ytxIZuLh65761k16FcRuECkmvCB1OPQGyq57JIs66e+iRiBsUcqCCvkQdxjzDJdjkk4Zl89lVvNRrrZWt1k0k2NDWOmwFfwx6p2b4sM3lopwpXWtlT0YbEfC8LJ/XyOHw/g+fe0fC2ikcSEK6kqwo+J1I92uWpSG3x2fir+y+yGSAwqzsAIyGLKdmD1duCaPlsaxtvpiyIWYOB+kiDf4om0n/lcfLGHyHCxLlZ3Ebd5G8IVtXhIlZgQQRQqgdV/e3x0xknFNnNKLUmkcn4nIxlJnQ95GIn8B8UaKpX7u24C3zseWOHiMrLCvfoO5Kd2wQhloEjxhbIQ7V64n7M8HWXNLDOrUSFOhvdJIFllVgdrrpdWQLxY7Kdn48w8qyiU6XiQBGAKiR3UyMQCCECgmtt+eG2kJJsoTcTkkeKRpYVaNkddMYWnZgWLBV8RUqCfPpiKDOMkjzLMveOJNXhO/esQ4orQJBLfD1wQfskypIWkBZYkcAI9EuyqAHIogagSw2H4YuS9iGVcyDIDJF3TKQGClWWcuGBHhNxCmO3zGC4hUgVFxaWMxlJ0PcxyRoNBIMer3SCtMHskX+NY7PxWVniY5hLgZjEyoRp2DDTS+6W2API30OJ+KdlGg7/VNEe5Ed0GOp5C4CCuRuM7naiMXOCdm4ZYoTIsyNI9KQwPeBQxcKumoxsqhibLE0NsFx7CpdAmXiDsZbmiAmCLJpjoaV8YoBdqYUa5k+WJF4vMYBAcwgjKop8HiCMTaFwuoqvMi+u14v5/s/GseYKJIGRMs66msL39a45PCL089W2x3GKva/gSZaSJYmLBogxbUrBmDFWK6eSmrGBOLBqSK0fFZBoYTpaQGFRpO0TEqV93c0S1+XrixBx+aNUC5iP7NXVT3YJKKaVCxW2VgSQDyHOsFYOycJyQzJLahl5HYWP0wJMdCvdKLJf7OOZPsG/eL3r0mgMQqkNZ1eHrporuT6eeFtEesjNzPcaQmZDHE0pQBWG7BSTem/EQAL5aTyxY4LnnysneQzopI0tasVKstkMpWiL8Nefpi/D2SZjJH3ymRO4sqG0r3qSOQVq3IVOh5nrgZ2l4V3E8saaii0FLdT3asb2825dLGKtPgmmuSzm+NTTTxzvmVWRO7CFVKiMG7Cqq0AvXzvrhs/GJZJIZmmjDRaWjASgjd4DsirpuwGPnWDmb7Dq8iiAvGpjB+2DFi+sJRUKDHudybWtwSMUB2PcCMs28sLOoqtLKYxTje9pFPTEpxKakCZ80xTR3qlVkkmACneUkDnX3gAQOQ61ix9ZyLPLOJ0Mkhk1nQdLigaZCtEMdgK209MRcd4I2Wk7sur7XqAIHvFTsfVTinmsjJHQdGSxY1CrHmPTFcE8ovHPtrkbvowZE7ttKEL3bJZAULsLAXbe/TfHOE51otQSaMLJ3etXQsp5mypUi08/7214F90cOSI4dCtl5c01TDvUHfhe9Gk7/aXWy0K97bpti5HxyZJJJRPGzOlODHauIyFQFGWroBgenXfAXuzjqxHBSDZhVeKypJM/fpIZWYya01CQpujFWWrJZtPlRusU8wodizSoSWJJ0sLJXVYAXYX4a8/TfFPuzhyxnlgoLDCcYl7kQe0II6VPc8Qjayy69OrSpG4vrthkfFJQY2E6ApD3S+E+GOQkMp8O5AYkn5YFd0cLuicGqDZlvh8vcukqSIXjOtAVY+JWpdiKN+8P64vZbjMsWZkzKToZWM2olWKtdfdIqnvYdK3rAZIjhd2cFAnQVy/EXiaApOg7jvFi8B8IdSzfd3skrv19N8RwZphB7OJo+5LA0yElS6+Iq2m1rSoNc9sDniOGiM4KC2FvrORnaQzoHkiWN7U/o2pStBa8KqCSPws4Q4nIAKmTwwNCBpP6IsQU93mQSb8sC+6OF3RwUg2Zf9sde505hR7OZTCVDAg6w2x076zuL5VvWLk3HZjNHL7RHqi1iPTHSqGS2IQLXiJI5XYvATuzjncnBSDZhHhGZMDaopkWwEYFSylGWyGUqQwBABHmRWLEfGZu9ab2kCSRUViVOyEgFa00AoAsDauV4EJlmPIE0L28sPmyrLWoEEgGj5HkcFILYSl4xKZO/79NYiMYASgqG0KKoXSPCSfx88SZbjs0SoseYT7HX3bd3bAK2yhmW9L7kDlzusBhGccMBwaoNmXpZT3Zh76Pu+9eWgrAa+7AseHYEeEDppxLwjOtl3LRTRgshjJZWPgkQlunQgL8T5YGCI46YzgoLCK55jlVyhmj7nWjgMhJRmsNparGnmQOd7XjvEuJSTpUssbcmJEdOzA6RrcLbELvZPL1wM7s4XdnBSC2Fc7xiVip79AY2aRO7TRcqkAN4VFswAIJ6c6x3McVkMqSieJXiZ2Ro49HipTqoKL1HbfyN0DgT3Zwu69MGqDZhbNcVkkXu2miCGRH0rHpVWCk6lCp4d/Ca52OmIouISe0e0jMKszMGZtJ5yXrtdNEDqORva8De5wu5wUg2YXbjUzSLMZ0DiPQoCUFRrUqqBdIpSW28/PFTNTF0jRpUZYUdYwFI213XLfVZYXyHOsU+5x3ufXBSC2Stlls1KhovvTb6QCDy+9ZA+BusL2db/AEqc6um5aLvl5+H4+m+Ie5x3u8MQ9Mspr7VBejo22q7uh92hfx2vHsX0NIBkX8QNzuTV7HRHsdufw88eMrEceyfQ0tZKT94f/Tjxjm/E1wfmYntJkbzeZPnNL/nOKeZ4f4226+QH5DYfhjccY4dc8xrnI/8AmOK0vDNzt+Vfl0wlPgpwNp2AZVypBIFSy3ZHVrH5EY52qyEE8uUlbMxxHLSmTdl8QNWvPbkN8eO9ucq0cqNbBZE6E1qTZtvhpwO7KcKjzObiilcJGxJdiQPCATQJ5E1iVi/lZTy/xo9l7V5jhOa0e0ZqJXjso8coDrfOit2PQ4F8D49wTIM7x5hpJX2aRxLI5A6XooD4c9sZRclkM5ls62WyzZdsqodH1swkQkinDE0TpPzw7L8Q+ruGZWeGKF5cy8hkaVNVonJBfIf+uDRVXP8Agbu74/01PDO3/CcoJBl1nqSRpGpG3d+ZtyKHpiCX6TcnHI0y5KXXKoBchFMiLYG5O4G+Mt2q4Jk4uIJrZoMpNEsw0KSRqHuIANrPyvFj6SpYpcrwyaBO7iKTIqnmqqU0g+uxw1CLa75E8k0n/Qe4d9KLSMkGT4fZOyRhwvLfahQGBmZ+l3NKSq5aBCpIIYsaINEECuuIfo+AyQgzDrc2cmSKEVemAOBLIfKyQoOMp2wypjz2aUggd9IRYO6sxIIvmN8NQhtVEynNRuwtxLtXmOIH7cRju43092pHvlbu2N+6MV0yzhSgZgp5qGNH4jkcRdl8mWBP67AD9ld2Pz0jGtPD/TDbSdIEm1bMzl8k4NR6wWFUpIseW3MYUvDpIXdLKsPC2kkWPL1GKnHeA5lnLySIoC+ABm2U3YRdr5b/ABxs8hwBTHqaacuIFrxsdJIutx+O+MXnp9GywWjLHLSabt9NaBuarmV58vTCMMh1W7+IANbHxAcg2+4+ONjmO5WIAz7EA6XXfl1oCuvM4zD9p8oE352aoW3kbAB8hW/U4azpkvA0VnyjsCWZmHhBsk8r03Z6b1+OOiJwoXW+kGwNRoEGxQvY3ibgHafU+2XkIJ95QtgURsWv47eWDMIimdUiEpc34XQgn1BHPDWZN0J4WlZnikniGt6bdhqPi/a33/HETZMmrs0KHoPIeWNVLw4rdqbHMVvt6YpPMmldEchb7wYUPwrc4p5VESxNgYQvVW1VVWarfavxPzOHaZf15OVe83Ly58vTBx50FBYpCprVqXceen1w+LQZABHL3fnXi9NqxHniV4JGeGXcG9TA2Ddm7Xkfw6Y7OjuqqzFgpYi/N61EnmSaHPyGNRn4EUppSSiPFY3G/P1/DyxUk7oNVsRfPTW3z54azxF4JAVWmAYCSTxKFPiO6g2Fvy9MRmOTbxvsKHiOw22G+3IfIYNq8V1bV56fl1xxXj397lt4eZ8ueH5oh4ZASTKMfeJJ8yb/AI4ceGOwBokbgb3y5/DBibNRKpNNfRaAJFfGhh0PEk7oaUOsltqvbavF15fniZZ0uhxwv2BYuFg+8dIPInle3M9OYw1+FsNq/wB/HBjM54GNQqHVpprQUD5evxw3N5oHSEQ/d1eDrtfxxmv/AESL8EQKeHnlWHHh/pg/M8erYPV7+A7D4YYJ4r+/W++g/hjbzxM/CwF9X+mF9X+mDseaiN2HG23gO5+f+7xBPxOJVJp9X6umtvng80ReFgr2D0xw5A+WJn7QpROhrvy2r1PTDsrxxDq1o3IaavnvzJ6YPMg8LK5yR8sdHD/TEh7RIqm4yWvauVeprnik3aBm3UKosf8Asb/lg8yH4WWfq/HPYfTAyXOzKrPrIBB3F8r+HwxsuDZItBCx3tAb+OHHLYpYqAHsJwvYca+XIAAlqAHMnDYcgjqGRlIN9R0PkcPyJC8bZkvYfTC9g9MbOPJMO9RlUgBKYUTRs3d9Kr8cQfV3phRy2OWLUBcIh7ss2m6HLFztLAZBl3I3aEXfPmavBiGFUikZ1DAEDTRJOx2A688SKEmiuq0lUjWq02CSCvlt+eMt/wByzXT9ujEewemF7AcbH6s9MUnISTSVFWgJPIagTY8+X8MbPJRisdmb9g9Md9gPljTCOOwoZSTVD4/wxZPDPTD3FoZD2D0xz6vxrxw6+mHfVnpg3DQxpyHphew+mNl9WemIzw0H3SD5gcx8cJ5EuxrE3bXoyXsHphfV/pjV/V3piReH30w9xaGQ+r/TC+r/AExpshEsqaxys1fVb2NdLo4bmGhT3nUfn/DErKmrTKlicXTRm/q/0xXiiUyvGOahTXxu/wCWCma7Q5dfdDOduVDnyPnWAApdbRrIGdtVi7WixG558/yxGTPVUaY8F3YTOQx6l9FUVZN6r9O/L9hMeESpMxYSFmIS/Ex2BrcAbY90+haHTwxPWRz/AAxMsuyoccLg7DObyFu582J/PEbcO35Y0xy4OEcsMRsXqYHtV2Y9py7IK1r4oyejAcvgRtjxrLcPkkmWAL9qzhArbU5NeLyrH1F7KMYbt32B789/lz3eYXexY1EcrI3BHRhjXHlrhmWXFfKAPaLsxm4suMjkcuxioPmJrUGdwLoWb0jy+A87BcNiXiHC48qkkaZnLyllEraQ8UgPut6X/wAvrjO8XzOcRymYlzOryeWQg/C2o4GQIpZQxpSygnyBIBP4DG6i67MHNX0ar6SM/HJPDHE4kGXgSJnX3Wdeek9QMR8U4nFJwnJwhwZoppLTqEINH4briE8IyaEas2GUFbCjnzuiLocunnijm3yojZYxIZDppm5Cjv1FWL6eXlhpLhfAm3bfyGOG/SHnYUijV07uPSP0aligPLUetbYh7XcWbiOdZo2Yx8o9YA0R0C1gdLs72cA8hw6SY+EbdWPuj8evwGPVuw/YTYNICE2Jv3nrzHRfTETlCHK7LhGc1T6GdmOA6Yw9ECqQEb6RzJHmTvjO9oO3KRkpBEzMrEFnUgbbEUaONB/9fjuGj7qpfEl7aRzGoD5bY8/7YMoHhA1GNXY72xfkT573vjj8l9HY8dEWf4hmZLMkxQaQdMa14SejHnXWjjSZDhbiNnWTNAmJfvNy0HeuVYG9vsiPq3LyXTIkI28mj/rvj0fhOVHci/8A9aP/AE8QykeQ5zhiRANOzHUtozk1q22Ycx18+WCGT4IjRJJtGCSLVNd7fhW/U+eLX0mZQezZdq3D1Y8inX5Y7lc48PCY5EUnRuQSQCLrmMABbsfwcmSiykhiptR03vnz3rGwyuXKSWgrci1PKlvfzs4yX0Z5szJ3jCi0jnY41PEuIdy0fu27OLN9I7Gyi8MEXZMpqtqu99x5+YP8MY/tRk1UZahT6I7qxua+Z3wZy3HJVSEFQS5KkbrpCgbgdDuNsE8/woS6WffSAq1YFiqI9RQwnksShQC4nk0+tYgq0O8AO23wrl0xFwfJxjiTMFoFJDv7vhBqgdhzxJmZ5RN37AWpsXt4t9yPniHXIrs7AWylRZ6MN9vlibKoIdqIB7XlypYDSgIUnSdTVuBsdv44qTRr7Ueda6reqXV0/wB8hhvGZnZ4GFKAikVyBX8OWOyZlteo0QGLdfeNjfb44SGV8nENbtZoo53JrktEDkMR5WNQJr1fd52SNTPdeXp8BiRM6TqFpSoyg2dhSklqHOq2/riHLcdV1eQPGd1FhrHhthuB6nc4oRVzeUX2YjxA66BLHVQUc2O+IXy6tk4zbBtb7qSDsRsfTnhue4/qiPhFk6iSQBZAG3SqrA76/ZII1MaFSXNlyDq1EHp6YYgrxTLL3ETeIMYwbBPPfc7745xrLBTC6lgxRbAJo3W535898D892hYLGjRR13YK+NgaN+mIuMdqGBVGhjNImmnYeGr8sAGvzaL7SoA21haF1V8q5YHZYIJSbYgrI25Ne7tV7UKwPk7YWwIVaB1V/eB226D8cC81x+R9iQBRAANVqHWsNRYm0E3nCLMFN+Ebsxuy590fj+WAUlGKrfnV2dXu+fPFdeJFrNhjsPhRvphvt59Lu7v0xaSRDbG8Qru1IuyW/KsXM3p7obC/Dy9cCszmWIPmDfzG/TrhjZ01VDp16jlhgSZtLQWN9R/hjuVof8J/jis2abkeZNj+GGxSGzfOj/XAMNZx7i/w/wBMbPhvaWCLLQLTOwjQNpqga6E8zjzOfPNYG1H5DHYM3ZYNe1VRoUB/vljPJKSX/IV8np3Ge1cEkJRI5LdaJOkBT898X8lGhyuX1Bh9kxFHdl18yNJ3vHmqTqQylt+hodRj0nh+YRctky6n7NGcaeuvUoDfIn41iYTco8jiqC66EmzNoV0qhYADqCRXmKBwA4vxEEaoZCDV03KjyIwfkkvM5tTqB0xKQOX6OQ7fhZ+IGMpxZwUXx7FA268xdBtvlWLi/RUl7LOVJaEFmdGBvUAxBHX8bxHw1mSdg7F/DuVuwBv/AExI7BctITqWyoJ8jpPQb0av8MD+AZhJJCVJkG1dOYOzX54F7ESR9oJA6szalBsqDVjriDi+fWZ9aWFJFKavl1onnR+WBpAAG4+9+XvYbE/hUA/eSh8dVfP+WNWQglweEtmI+o1nYjYVVgk/EY0rxEd2yMwjF2CD4jZogrt8/LGX4eLnjN0e8A5bAhgb9eX5Y2c+dijiUMdILMBy5iyRXTmT+GMJN2apKkZziiEM7o4S2JB1HoCa0jqf5YZFnp1LATIw3rxXVFurDf3fzHniTjvEY6QBgNybNUCBy+PM/DA+XMBiSWQk2eQ5km/zK/MYzbknwaxUGuQy/GMwuvwIwAB5jaue6n06Yq8I468MYMyFiRfMn4/ngfns8ojkZND0pOyAEKLtgQdqBX/iGBsGX7wGYsippCkEMQPUAeu1YFKVpv0DjBJ17NFmu0Up92NI7/WI/mcD/aZXYgzhQdRpNRBNChtXO/hscQRTQ7faICP1Yv6nEa5t+9YW9BSxIAHhcgL8LpPzxo5SZmoQQ98vZFtMQasL4euwH+/PEEeQAq4gbA99vOM//IfLFp5I7ss5A523lZ8/IH5HFCZ0VqcbKLNt0QaX/AEjEUzTaI5U01vCm8Zur5KR/PceeIpZxsDLtRqq8Pnz8/XDXVAa0pY25nnFRk+71BGK03EQtEBDpXWRvujVXTpWGkS5Io5qZCffY+Ab3vqrYGvujyx7z9Dg/wCi4T5s5/5jj50zraChBBDAk10v0x9H/Q818Ky589f+c4pcESdm0Bx3CwsUSLHLx3CwACuMcAgzK1Iin4gYwnEvomiJuM18CR+RsYWFilJrpkuKfaBI+ihh+uf8a/yXBLh/0WAG2CD9olv47YWFhvJN+yVjgvRs+E9k4IaJGthyJ5D4DkMaADCwsQaHyvxHhM5LEe9qf7w3322we7T5cSxhYfEwiiSv2WJJ5dNsLCxxfqJVdFUXe2RSfKw5eI3TRBt6IRV0kmxjZZXjsCoU1oPslQW/Mqlfq4WFhfqJBRhe38/fQxJCyPpYEgMLHhI35Y45UcKMKshk0AaNfivYnblzvHcLGyyuibCf0cEQQRq5iUkktqkAIJJvbpg52ozKMmqLQ0inUh1XRNBtvh64WFjSLsaIslCCsTGw6g6jfvaqPl03+ZwabPX50CCBd0w+8PBzwsLCpDsFzRBtQeRyCdrrw7edb8+uK88Qf35Gbc1uBselKOmFhYdCscYVLLZOlI9KgdGvdjtuK2rEUuSVtVu+9EbDwkXy5Xz6+WFhYKHZDDw8Lr+1Zi4I9xBWpQt7HfYAYo8D7LplopIlaRg7XZABHhryo4WFgESQ9lwPvEi1NFR93pVYjzvZdHQJqdQGZtl6sSfkLwsLDsCpxPs0jlR3laECDby68xiDNdhu8YOMwaCgCoydh/iwsLDuhUNPYUjnMCN9jGQd+nM4ik7Gtf6b5J6fHCwsG7DVEMHYYqP01D9jy/xYR7Hf/wB96r3Oh9NWFhYezCiWHscKOqa7HRSK22PPFduwv/WFv9k/1wsLC2YURv2IcmxmEYj+6f5HDD2Mlu+8X5H+mFhYezFRGexkxPvJt6tv+W2Icz2fF6WKowO7UxB25Vt1/jhYWKi7B8Cy/CCtHvEsf3X8unpjcZHiSrFFGwUhVA3DdC3l8cLCwOI0xqyfbPL7Q/ugAaTb0GHjs0DTUPTASfLh4mQhQO7SJF1n9GpurC7b7/jhYWJUEnY7CPE88ZIDGulSdJY0dyoKje9quwRijkYvZ1CFxKzhPFTGqPvM3Q78j64WFimhxq+SvLwc6guqIEd4ffPKTd9+W9Y6uQYV4oqGmvF1W6P5/nhYWE7sVIs5SGWIxsyBij6iVOqwbNrXPyr1xF2l7SPMoj9mdQHZwfFfukVRXa/64WFiGyqroDRSHMSNcYjIRioZmo8r2oWaJ39cHuF5KNoo2kUa6tqvnd7i9uQ2wsLFLlWS+CvxLKxQRsI45XZ1KALdKpABs16LsedYl4TkmeBoyCgsVq1A87O3KsLCwqD0Xm7PwlaBAfemJPU+WOP2bjVgUZtzTW42A3Wtt6IAryOFhYdCO5ns9GwrWRz5aeoIqvIAmvjgbxTs4uhyHLMVbdjvvuQK52QBhYWFQ7K0nAXJDCQUdzd2CwGrpXTFHMdmxsO9O23u/d8sLCw7oCpPw+IAa/Fuaq9h5c+n88fQP0TV9VwaRQ8dD/GcLCwA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2" name="Picture 8" descr="http://pr.ak.vresp.com/e77918766/www.icar-2014.org/images/icar2014.jpg"/>
          <p:cNvPicPr>
            <a:picLocks noChangeAspect="1" noChangeArrowheads="1"/>
          </p:cNvPicPr>
          <p:nvPr/>
        </p:nvPicPr>
        <p:blipFill>
          <a:blip r:embed="rId3" cstate="print"/>
          <a:srcRect/>
          <a:stretch>
            <a:fillRect/>
          </a:stretch>
        </p:blipFill>
        <p:spPr bwMode="auto">
          <a:xfrm>
            <a:off x="323528" y="260648"/>
            <a:ext cx="8272998" cy="1224136"/>
          </a:xfrm>
          <a:prstGeom prst="rect">
            <a:avLst/>
          </a:prstGeom>
          <a:noFill/>
        </p:spPr>
      </p:pic>
      <p:sp>
        <p:nvSpPr>
          <p:cNvPr id="8" name="Rettangolo 7"/>
          <p:cNvSpPr/>
          <p:nvPr/>
        </p:nvSpPr>
        <p:spPr>
          <a:xfrm>
            <a:off x="467544" y="1628800"/>
            <a:ext cx="8208912" cy="830997"/>
          </a:xfrm>
          <a:prstGeom prst="rect">
            <a:avLst/>
          </a:prstGeom>
        </p:spPr>
        <p:txBody>
          <a:bodyPr wrap="square">
            <a:spAutoFit/>
          </a:bodyPr>
          <a:lstStyle/>
          <a:p>
            <a:pPr algn="ctr"/>
            <a:r>
              <a:rPr lang="it-IT" sz="2400" b="1" dirty="0" err="1" smtClean="0">
                <a:solidFill>
                  <a:srgbClr val="01047F"/>
                </a:solidFill>
                <a:latin typeface="Comic Sans MS" pitchFamily="66" charset="0"/>
              </a:rPr>
              <a:t>Antimicrobial</a:t>
            </a:r>
            <a:r>
              <a:rPr lang="it-IT" sz="2400" b="1" dirty="0" smtClean="0">
                <a:solidFill>
                  <a:srgbClr val="01047F"/>
                </a:solidFill>
                <a:latin typeface="Comic Sans MS" pitchFamily="66" charset="0"/>
              </a:rPr>
              <a:t> </a:t>
            </a:r>
            <a:r>
              <a:rPr lang="it-IT" sz="2400" b="1" dirty="0" err="1" smtClean="0">
                <a:solidFill>
                  <a:srgbClr val="01047F"/>
                </a:solidFill>
                <a:latin typeface="Comic Sans MS" pitchFamily="66" charset="0"/>
              </a:rPr>
              <a:t>efficacy</a:t>
            </a:r>
            <a:r>
              <a:rPr lang="it-IT" sz="2400" b="1" dirty="0" smtClean="0">
                <a:solidFill>
                  <a:srgbClr val="01047F"/>
                </a:solidFill>
                <a:latin typeface="Comic Sans MS" pitchFamily="66" charset="0"/>
              </a:rPr>
              <a:t> </a:t>
            </a:r>
            <a:r>
              <a:rPr lang="it-IT" sz="2400" b="1" dirty="0" err="1" smtClean="0">
                <a:solidFill>
                  <a:srgbClr val="01047F"/>
                </a:solidFill>
                <a:latin typeface="Comic Sans MS" pitchFamily="66" charset="0"/>
              </a:rPr>
              <a:t>gaseous</a:t>
            </a:r>
            <a:r>
              <a:rPr lang="it-IT" sz="2400" b="1" dirty="0" smtClean="0">
                <a:solidFill>
                  <a:srgbClr val="01047F"/>
                </a:solidFill>
                <a:latin typeface="Comic Sans MS" pitchFamily="66" charset="0"/>
              </a:rPr>
              <a:t> </a:t>
            </a:r>
            <a:r>
              <a:rPr lang="it-IT" sz="2400" b="1" dirty="0" err="1" smtClean="0">
                <a:solidFill>
                  <a:srgbClr val="01047F"/>
                </a:solidFill>
                <a:latin typeface="Comic Sans MS" pitchFamily="66" charset="0"/>
              </a:rPr>
              <a:t>ozone</a:t>
            </a:r>
            <a:r>
              <a:rPr lang="it-IT" sz="2400" b="1" dirty="0" smtClean="0">
                <a:solidFill>
                  <a:srgbClr val="01047F"/>
                </a:solidFill>
                <a:latin typeface="Comic Sans MS" pitchFamily="66" charset="0"/>
              </a:rPr>
              <a:t> </a:t>
            </a:r>
          </a:p>
          <a:p>
            <a:pPr algn="ctr"/>
            <a:r>
              <a:rPr lang="it-IT" sz="2400" b="1" dirty="0" smtClean="0">
                <a:solidFill>
                  <a:srgbClr val="01047F"/>
                </a:solidFill>
                <a:latin typeface="Comic Sans MS" pitchFamily="66" charset="0"/>
              </a:rPr>
              <a:t>on </a:t>
            </a:r>
            <a:r>
              <a:rPr lang="it-IT" sz="2400" b="1" dirty="0" err="1" smtClean="0">
                <a:solidFill>
                  <a:srgbClr val="01047F"/>
                </a:solidFill>
                <a:latin typeface="Comic Sans MS" pitchFamily="66" charset="0"/>
              </a:rPr>
              <a:t>berries</a:t>
            </a:r>
            <a:r>
              <a:rPr lang="it-IT" sz="2400" b="1" dirty="0" smtClean="0">
                <a:solidFill>
                  <a:srgbClr val="01047F"/>
                </a:solidFill>
                <a:latin typeface="Comic Sans MS" pitchFamily="66" charset="0"/>
              </a:rPr>
              <a:t> and baby </a:t>
            </a:r>
            <a:r>
              <a:rPr lang="it-IT" sz="2400" b="1" dirty="0" err="1" smtClean="0">
                <a:solidFill>
                  <a:srgbClr val="01047F"/>
                </a:solidFill>
                <a:latin typeface="Comic Sans MS" pitchFamily="66" charset="0"/>
              </a:rPr>
              <a:t>leaf</a:t>
            </a:r>
            <a:r>
              <a:rPr lang="it-IT" sz="2400" b="1" dirty="0" smtClean="0">
                <a:solidFill>
                  <a:srgbClr val="01047F"/>
                </a:solidFill>
                <a:latin typeface="Comic Sans MS" pitchFamily="66" charset="0"/>
              </a:rPr>
              <a:t> </a:t>
            </a:r>
            <a:r>
              <a:rPr lang="it-IT" sz="2400" b="1" dirty="0" err="1" smtClean="0">
                <a:solidFill>
                  <a:srgbClr val="01047F"/>
                </a:solidFill>
                <a:latin typeface="Comic Sans MS" pitchFamily="66" charset="0"/>
              </a:rPr>
              <a:t>vegetables</a:t>
            </a:r>
            <a:endParaRPr lang="it-IT" sz="2400" b="1" dirty="0" smtClean="0">
              <a:solidFill>
                <a:srgbClr val="01047F"/>
              </a:solidFill>
              <a:latin typeface="Comic Sans MS" pitchFamily="66" charset="0"/>
            </a:endParaRPr>
          </a:p>
        </p:txBody>
      </p:sp>
      <p:pic>
        <p:nvPicPr>
          <p:cNvPr id="9" name="Picture 12" descr="http://dream.aaeuropae.org/Portals/0/Logo-ISPA.jpg"/>
          <p:cNvPicPr>
            <a:picLocks noChangeAspect="1" noChangeArrowheads="1"/>
          </p:cNvPicPr>
          <p:nvPr/>
        </p:nvPicPr>
        <p:blipFill>
          <a:blip r:embed="rId4" cstate="print">
            <a:clrChange>
              <a:clrFrom>
                <a:srgbClr val="FFFFFF"/>
              </a:clrFrom>
              <a:clrTo>
                <a:srgbClr val="FFFFFF">
                  <a:alpha val="0"/>
                </a:srgbClr>
              </a:clrTo>
            </a:clrChange>
          </a:blip>
          <a:srcRect l="18954" r="18216"/>
          <a:stretch>
            <a:fillRect/>
          </a:stretch>
        </p:blipFill>
        <p:spPr bwMode="auto">
          <a:xfrm>
            <a:off x="7919864" y="5759868"/>
            <a:ext cx="1224136" cy="1106466"/>
          </a:xfrm>
          <a:prstGeom prst="rect">
            <a:avLst/>
          </a:prstGeom>
          <a:noFill/>
        </p:spPr>
      </p:pic>
      <p:sp>
        <p:nvSpPr>
          <p:cNvPr id="10" name="Rettangolo 9"/>
          <p:cNvSpPr/>
          <p:nvPr/>
        </p:nvSpPr>
        <p:spPr>
          <a:xfrm>
            <a:off x="539552" y="2636912"/>
            <a:ext cx="7992888" cy="841256"/>
          </a:xfrm>
          <a:prstGeom prst="rect">
            <a:avLst/>
          </a:prstGeom>
        </p:spPr>
        <p:txBody>
          <a:bodyPr wrap="square">
            <a:spAutoFit/>
          </a:bodyPr>
          <a:lstStyle/>
          <a:p>
            <a:pPr algn="ctr"/>
            <a:r>
              <a:rPr lang="it-IT" sz="1200" b="1" u="sng" dirty="0" smtClean="0">
                <a:solidFill>
                  <a:srgbClr val="01047F"/>
                </a:solidFill>
                <a:latin typeface="Calibri" pitchFamily="34" charset="0"/>
              </a:rPr>
              <a:t>Silvia de Candia</a:t>
            </a:r>
            <a:r>
              <a:rPr lang="it-IT" sz="1200" baseline="30000" dirty="0" smtClean="0">
                <a:solidFill>
                  <a:srgbClr val="01047F"/>
                </a:solidFill>
                <a:latin typeface="Calibri" pitchFamily="34" charset="0"/>
              </a:rPr>
              <a:t>1</a:t>
            </a:r>
            <a:r>
              <a:rPr lang="it-IT" sz="1200" dirty="0" smtClean="0">
                <a:solidFill>
                  <a:srgbClr val="01047F"/>
                </a:solidFill>
                <a:latin typeface="Calibri" pitchFamily="34" charset="0"/>
              </a:rPr>
              <a:t>,T. Yaseen</a:t>
            </a:r>
            <a:r>
              <a:rPr lang="it-IT" sz="1200" baseline="30000" dirty="0" smtClean="0">
                <a:solidFill>
                  <a:srgbClr val="01047F"/>
                </a:solidFill>
                <a:latin typeface="Calibri" pitchFamily="34" charset="0"/>
              </a:rPr>
              <a:t>2</a:t>
            </a:r>
            <a:r>
              <a:rPr lang="it-IT" sz="1200" dirty="0" smtClean="0">
                <a:solidFill>
                  <a:srgbClr val="01047F"/>
                </a:solidFill>
                <a:latin typeface="Calibri" pitchFamily="34" charset="0"/>
              </a:rPr>
              <a:t>, A. Monteverde</a:t>
            </a:r>
            <a:r>
              <a:rPr lang="it-IT" sz="1200" baseline="30000" dirty="0" smtClean="0">
                <a:solidFill>
                  <a:srgbClr val="01047F"/>
                </a:solidFill>
                <a:latin typeface="Calibri" pitchFamily="34" charset="0"/>
              </a:rPr>
              <a:t>1</a:t>
            </a:r>
            <a:r>
              <a:rPr lang="it-IT" sz="1200" dirty="0" smtClean="0">
                <a:solidFill>
                  <a:srgbClr val="01047F"/>
                </a:solidFill>
                <a:latin typeface="Calibri" pitchFamily="34" charset="0"/>
              </a:rPr>
              <a:t>, C. Carboni</a:t>
            </a:r>
            <a:r>
              <a:rPr lang="it-IT" sz="1200" baseline="30000" dirty="0" smtClean="0">
                <a:solidFill>
                  <a:srgbClr val="01047F"/>
                </a:solidFill>
                <a:latin typeface="Calibri" pitchFamily="34" charset="0"/>
              </a:rPr>
              <a:t>3</a:t>
            </a:r>
            <a:r>
              <a:rPr lang="it-IT" sz="1200" dirty="0" smtClean="0">
                <a:solidFill>
                  <a:srgbClr val="01047F"/>
                </a:solidFill>
                <a:latin typeface="Calibri" pitchFamily="34" charset="0"/>
              </a:rPr>
              <a:t> and F. Baruzzi</a:t>
            </a:r>
            <a:r>
              <a:rPr lang="it-IT" sz="1200" baseline="30000" dirty="0" smtClean="0">
                <a:solidFill>
                  <a:srgbClr val="01047F"/>
                </a:solidFill>
                <a:latin typeface="Calibri" pitchFamily="34" charset="0"/>
              </a:rPr>
              <a:t>1</a:t>
            </a:r>
          </a:p>
          <a:p>
            <a:pPr algn="ctr"/>
            <a:endParaRPr lang="it-IT" sz="1000" baseline="30000" dirty="0" smtClean="0">
              <a:solidFill>
                <a:srgbClr val="01047F"/>
              </a:solidFill>
              <a:latin typeface="Calibri" pitchFamily="34" charset="0"/>
            </a:endParaRPr>
          </a:p>
          <a:p>
            <a:pPr algn="ctr"/>
            <a:r>
              <a:rPr lang="it-IT" sz="1000" baseline="30000" dirty="0" smtClean="0">
                <a:solidFill>
                  <a:srgbClr val="01047F"/>
                </a:solidFill>
                <a:latin typeface="Calibri" pitchFamily="34" charset="0"/>
              </a:rPr>
              <a:t>1</a:t>
            </a:r>
            <a:r>
              <a:rPr lang="it-IT" sz="1000" dirty="0" smtClean="0">
                <a:solidFill>
                  <a:srgbClr val="01047F"/>
                </a:solidFill>
                <a:latin typeface="Calibri" pitchFamily="34" charset="0"/>
              </a:rPr>
              <a:t>Institute </a:t>
            </a:r>
            <a:r>
              <a:rPr lang="it-IT" sz="1000" dirty="0" err="1" smtClean="0">
                <a:solidFill>
                  <a:srgbClr val="01047F"/>
                </a:solidFill>
                <a:latin typeface="Calibri" pitchFamily="34" charset="0"/>
              </a:rPr>
              <a:t>of</a:t>
            </a:r>
            <a:r>
              <a:rPr lang="it-IT" sz="1000" dirty="0" smtClean="0">
                <a:solidFill>
                  <a:srgbClr val="01047F"/>
                </a:solidFill>
                <a:latin typeface="Calibri" pitchFamily="34" charset="0"/>
              </a:rPr>
              <a:t> </a:t>
            </a:r>
            <a:r>
              <a:rPr lang="it-IT" sz="1000" dirty="0" err="1" smtClean="0">
                <a:solidFill>
                  <a:srgbClr val="01047F"/>
                </a:solidFill>
                <a:latin typeface="Calibri" pitchFamily="34" charset="0"/>
              </a:rPr>
              <a:t>Sciences</a:t>
            </a:r>
            <a:r>
              <a:rPr lang="it-IT" sz="1000" dirty="0" smtClean="0">
                <a:solidFill>
                  <a:srgbClr val="01047F"/>
                </a:solidFill>
                <a:latin typeface="Calibri" pitchFamily="34" charset="0"/>
              </a:rPr>
              <a:t> </a:t>
            </a:r>
            <a:r>
              <a:rPr lang="it-IT" sz="1000" dirty="0" err="1" smtClean="0">
                <a:solidFill>
                  <a:srgbClr val="01047F"/>
                </a:solidFill>
                <a:latin typeface="Calibri" pitchFamily="34" charset="0"/>
              </a:rPr>
              <a:t>of</a:t>
            </a:r>
            <a:r>
              <a:rPr lang="it-IT" sz="1000" dirty="0" smtClean="0">
                <a:solidFill>
                  <a:srgbClr val="01047F"/>
                </a:solidFill>
                <a:latin typeface="Calibri" pitchFamily="34" charset="0"/>
              </a:rPr>
              <a:t> </a:t>
            </a:r>
            <a:r>
              <a:rPr lang="it-IT" sz="1000" dirty="0" err="1" smtClean="0">
                <a:solidFill>
                  <a:srgbClr val="01047F"/>
                </a:solidFill>
                <a:latin typeface="Calibri" pitchFamily="34" charset="0"/>
              </a:rPr>
              <a:t>Food</a:t>
            </a:r>
            <a:r>
              <a:rPr lang="it-IT" sz="1000" dirty="0" smtClean="0">
                <a:solidFill>
                  <a:srgbClr val="01047F"/>
                </a:solidFill>
                <a:latin typeface="Calibri" pitchFamily="34" charset="0"/>
              </a:rPr>
              <a:t> Production, National </a:t>
            </a:r>
            <a:r>
              <a:rPr lang="it-IT" sz="1000" dirty="0" err="1" smtClean="0">
                <a:solidFill>
                  <a:srgbClr val="01047F"/>
                </a:solidFill>
                <a:latin typeface="Calibri" pitchFamily="34" charset="0"/>
              </a:rPr>
              <a:t>Research</a:t>
            </a:r>
            <a:r>
              <a:rPr lang="it-IT" sz="1000" dirty="0" smtClean="0">
                <a:solidFill>
                  <a:srgbClr val="01047F"/>
                </a:solidFill>
                <a:latin typeface="Calibri" pitchFamily="34" charset="0"/>
              </a:rPr>
              <a:t> </a:t>
            </a:r>
            <a:r>
              <a:rPr lang="it-IT" sz="1000" dirty="0" err="1" smtClean="0">
                <a:solidFill>
                  <a:srgbClr val="01047F"/>
                </a:solidFill>
                <a:latin typeface="Calibri" pitchFamily="34" charset="0"/>
              </a:rPr>
              <a:t>Council</a:t>
            </a:r>
            <a:r>
              <a:rPr lang="it-IT" sz="1000" dirty="0" smtClean="0">
                <a:solidFill>
                  <a:srgbClr val="01047F"/>
                </a:solidFill>
                <a:latin typeface="Calibri" pitchFamily="34" charset="0"/>
              </a:rPr>
              <a:t> </a:t>
            </a:r>
            <a:r>
              <a:rPr lang="it-IT" sz="1000" dirty="0" err="1" smtClean="0">
                <a:solidFill>
                  <a:srgbClr val="01047F"/>
                </a:solidFill>
                <a:latin typeface="Calibri" pitchFamily="34" charset="0"/>
              </a:rPr>
              <a:t>of</a:t>
            </a:r>
            <a:r>
              <a:rPr lang="it-IT" sz="1000" dirty="0" smtClean="0">
                <a:solidFill>
                  <a:srgbClr val="01047F"/>
                </a:solidFill>
                <a:latin typeface="Calibri" pitchFamily="34" charset="0"/>
              </a:rPr>
              <a:t> Italy, V. G. Amendola 122/O, 70126 Bari, Italy</a:t>
            </a:r>
          </a:p>
          <a:p>
            <a:pPr algn="ctr"/>
            <a:r>
              <a:rPr lang="it-IT" sz="1000" baseline="30000" dirty="0" smtClean="0">
                <a:solidFill>
                  <a:srgbClr val="01047F"/>
                </a:solidFill>
                <a:latin typeface="Calibri" pitchFamily="34" charset="0"/>
              </a:rPr>
              <a:t>2</a:t>
            </a:r>
            <a:r>
              <a:rPr lang="it-IT" sz="1000" dirty="0" smtClean="0">
                <a:solidFill>
                  <a:srgbClr val="01047F"/>
                </a:solidFill>
                <a:latin typeface="Calibri" pitchFamily="34" charset="0"/>
              </a:rPr>
              <a:t>CIHEAM/</a:t>
            </a:r>
            <a:r>
              <a:rPr lang="it-IT" sz="1000" dirty="0" err="1" smtClean="0">
                <a:solidFill>
                  <a:srgbClr val="01047F"/>
                </a:solidFill>
                <a:latin typeface="Calibri" pitchFamily="34" charset="0"/>
              </a:rPr>
              <a:t>Mediterranean</a:t>
            </a:r>
            <a:r>
              <a:rPr lang="it-IT" sz="1000" dirty="0" smtClean="0">
                <a:solidFill>
                  <a:srgbClr val="01047F"/>
                </a:solidFill>
                <a:latin typeface="Calibri" pitchFamily="34" charset="0"/>
              </a:rPr>
              <a:t> </a:t>
            </a:r>
            <a:r>
              <a:rPr lang="it-IT" sz="1000" dirty="0" err="1" smtClean="0">
                <a:solidFill>
                  <a:srgbClr val="01047F"/>
                </a:solidFill>
                <a:latin typeface="Calibri" pitchFamily="34" charset="0"/>
              </a:rPr>
              <a:t>Agronomic</a:t>
            </a:r>
            <a:r>
              <a:rPr lang="it-IT" sz="1000" dirty="0" smtClean="0">
                <a:solidFill>
                  <a:srgbClr val="01047F"/>
                </a:solidFill>
                <a:latin typeface="Calibri" pitchFamily="34" charset="0"/>
              </a:rPr>
              <a:t> </a:t>
            </a:r>
            <a:r>
              <a:rPr lang="it-IT" sz="1000" dirty="0" err="1" smtClean="0">
                <a:solidFill>
                  <a:srgbClr val="01047F"/>
                </a:solidFill>
                <a:latin typeface="Calibri" pitchFamily="34" charset="0"/>
              </a:rPr>
              <a:t>Institute</a:t>
            </a:r>
            <a:r>
              <a:rPr lang="it-IT" sz="1000" dirty="0" smtClean="0">
                <a:solidFill>
                  <a:srgbClr val="01047F"/>
                </a:solidFill>
                <a:latin typeface="Calibri" pitchFamily="34" charset="0"/>
              </a:rPr>
              <a:t> </a:t>
            </a:r>
            <a:r>
              <a:rPr lang="it-IT" sz="1000" dirty="0" err="1" smtClean="0">
                <a:solidFill>
                  <a:srgbClr val="01047F"/>
                </a:solidFill>
                <a:latin typeface="Calibri" pitchFamily="34" charset="0"/>
              </a:rPr>
              <a:t>of</a:t>
            </a:r>
            <a:r>
              <a:rPr lang="it-IT" sz="1000" dirty="0" smtClean="0">
                <a:solidFill>
                  <a:srgbClr val="01047F"/>
                </a:solidFill>
                <a:latin typeface="Calibri" pitchFamily="34" charset="0"/>
              </a:rPr>
              <a:t> Bari, Via </a:t>
            </a:r>
            <a:r>
              <a:rPr lang="it-IT" sz="1000" dirty="0" err="1" smtClean="0">
                <a:solidFill>
                  <a:srgbClr val="01047F"/>
                </a:solidFill>
                <a:latin typeface="Calibri" pitchFamily="34" charset="0"/>
              </a:rPr>
              <a:t>Ceglie</a:t>
            </a:r>
            <a:r>
              <a:rPr lang="it-IT" sz="1000" dirty="0" smtClean="0">
                <a:solidFill>
                  <a:srgbClr val="01047F"/>
                </a:solidFill>
                <a:latin typeface="Calibri" pitchFamily="34" charset="0"/>
              </a:rPr>
              <a:t>, 9, 70010 Valenzano (BA), Italy</a:t>
            </a:r>
          </a:p>
          <a:p>
            <a:pPr algn="ctr"/>
            <a:r>
              <a:rPr lang="it-IT" sz="1000" baseline="30000" dirty="0" smtClean="0">
                <a:solidFill>
                  <a:srgbClr val="01047F"/>
                </a:solidFill>
                <a:latin typeface="Calibri" pitchFamily="34" charset="0"/>
              </a:rPr>
              <a:t>3</a:t>
            </a:r>
            <a:r>
              <a:rPr lang="it-IT" sz="1000" dirty="0" smtClean="0">
                <a:solidFill>
                  <a:srgbClr val="01047F"/>
                </a:solidFill>
                <a:latin typeface="Calibri" pitchFamily="34" charset="0"/>
              </a:rPr>
              <a:t>De Nora </a:t>
            </a:r>
            <a:r>
              <a:rPr lang="it-IT" sz="1000" dirty="0" err="1" smtClean="0">
                <a:solidFill>
                  <a:srgbClr val="01047F"/>
                </a:solidFill>
                <a:latin typeface="Calibri" pitchFamily="34" charset="0"/>
              </a:rPr>
              <a:t>NEXT-Industrie</a:t>
            </a:r>
            <a:r>
              <a:rPr lang="it-IT" sz="1000" dirty="0" smtClean="0">
                <a:solidFill>
                  <a:srgbClr val="01047F"/>
                </a:solidFill>
                <a:latin typeface="Calibri" pitchFamily="34" charset="0"/>
              </a:rPr>
              <a:t> De Nora S.p.A. Via </a:t>
            </a:r>
            <a:r>
              <a:rPr lang="it-IT" sz="1000" dirty="0" err="1" smtClean="0">
                <a:solidFill>
                  <a:srgbClr val="01047F"/>
                </a:solidFill>
                <a:latin typeface="Calibri" pitchFamily="34" charset="0"/>
              </a:rPr>
              <a:t>Bistolfi</a:t>
            </a:r>
            <a:r>
              <a:rPr lang="it-IT" sz="1000" dirty="0" smtClean="0">
                <a:solidFill>
                  <a:srgbClr val="01047F"/>
                </a:solidFill>
                <a:latin typeface="Calibri" pitchFamily="34" charset="0"/>
              </a:rPr>
              <a:t>, 35- 20134 Milan, Italy</a:t>
            </a:r>
          </a:p>
        </p:txBody>
      </p:sp>
      <p:pic>
        <p:nvPicPr>
          <p:cNvPr id="15362" name="Picture 2" descr="http://www.tiniti.eu/fotky15815/O3.jpg"/>
          <p:cNvPicPr>
            <a:picLocks noChangeAspect="1" noChangeArrowheads="1"/>
          </p:cNvPicPr>
          <p:nvPr/>
        </p:nvPicPr>
        <p:blipFill>
          <a:blip r:embed="rId5" cstate="print"/>
          <a:srcRect/>
          <a:stretch>
            <a:fillRect/>
          </a:stretch>
        </p:blipFill>
        <p:spPr bwMode="auto">
          <a:xfrm>
            <a:off x="5292080" y="3573016"/>
            <a:ext cx="2088232" cy="2088232"/>
          </a:xfrm>
          <a:prstGeom prst="rect">
            <a:avLst/>
          </a:prstGeom>
          <a:noFill/>
          <a:effectLst>
            <a:glow rad="101600">
              <a:schemeClr val="bg2">
                <a:lumMod val="75000"/>
                <a:alpha val="60000"/>
              </a:schemeClr>
            </a:glow>
          </a:effectLst>
        </p:spPr>
      </p:pic>
      <p:grpSp>
        <p:nvGrpSpPr>
          <p:cNvPr id="16" name="Gruppo 15"/>
          <p:cNvGrpSpPr/>
          <p:nvPr/>
        </p:nvGrpSpPr>
        <p:grpSpPr>
          <a:xfrm>
            <a:off x="2267744" y="3861048"/>
            <a:ext cx="2520280" cy="2592288"/>
            <a:chOff x="2267744" y="3861048"/>
            <a:chExt cx="2520280" cy="2592288"/>
          </a:xfrm>
        </p:grpSpPr>
        <p:pic>
          <p:nvPicPr>
            <p:cNvPr id="2050" name="Picture 2" descr="http://www.thegardenplot.co.uk/acatalog/CGSS01.jpg"/>
            <p:cNvPicPr>
              <a:picLocks noChangeAspect="1" noChangeArrowheads="1"/>
            </p:cNvPicPr>
            <p:nvPr/>
          </p:nvPicPr>
          <p:blipFill>
            <a:blip r:embed="rId6" cstate="print"/>
            <a:srcRect/>
            <a:stretch>
              <a:fillRect/>
            </a:stretch>
          </p:blipFill>
          <p:spPr bwMode="auto">
            <a:xfrm>
              <a:off x="3419872" y="5085184"/>
              <a:ext cx="1368152" cy="1368152"/>
            </a:xfrm>
            <a:prstGeom prst="rect">
              <a:avLst/>
            </a:prstGeom>
            <a:noFill/>
            <a:ln>
              <a:solidFill>
                <a:srgbClr val="00B0F0"/>
              </a:solidFill>
            </a:ln>
            <a:effectLst>
              <a:glow rad="228600">
                <a:schemeClr val="accent6">
                  <a:satMod val="175000"/>
                  <a:alpha val="40000"/>
                </a:schemeClr>
              </a:glow>
            </a:effectLst>
          </p:spPr>
        </p:pic>
        <p:pic>
          <p:nvPicPr>
            <p:cNvPr id="15" name="Picture 14" descr="http://www.drinkpure.co.nz/wp-content/uploads/2013/06/raspberry3.jpg"/>
            <p:cNvPicPr>
              <a:picLocks noChangeAspect="1" noChangeArrowheads="1"/>
            </p:cNvPicPr>
            <p:nvPr/>
          </p:nvPicPr>
          <p:blipFill>
            <a:blip r:embed="rId7" cstate="print"/>
            <a:srcRect/>
            <a:stretch>
              <a:fillRect/>
            </a:stretch>
          </p:blipFill>
          <p:spPr bwMode="auto">
            <a:xfrm>
              <a:off x="3563888" y="4221088"/>
              <a:ext cx="1029204" cy="924648"/>
            </a:xfrm>
            <a:prstGeom prst="rect">
              <a:avLst/>
            </a:prstGeom>
            <a:noFill/>
            <a:ln>
              <a:solidFill>
                <a:srgbClr val="7030A0"/>
              </a:solidFill>
            </a:ln>
            <a:effectLst>
              <a:glow rad="101600">
                <a:srgbClr val="FF00FF">
                  <a:alpha val="60000"/>
                </a:srgbClr>
              </a:glow>
            </a:effectLst>
          </p:spPr>
        </p:pic>
        <p:pic>
          <p:nvPicPr>
            <p:cNvPr id="18" name="Picture 12" descr="http://www.freshfruitportal.com/wp-content/uploads/2013/03/blueberries_84023236.jpg"/>
            <p:cNvPicPr>
              <a:picLocks noChangeAspect="1" noChangeArrowheads="1"/>
            </p:cNvPicPr>
            <p:nvPr/>
          </p:nvPicPr>
          <p:blipFill>
            <a:blip r:embed="rId8" cstate="print"/>
            <a:srcRect/>
            <a:stretch>
              <a:fillRect/>
            </a:stretch>
          </p:blipFill>
          <p:spPr bwMode="auto">
            <a:xfrm>
              <a:off x="2483768" y="3861048"/>
              <a:ext cx="1080120" cy="950376"/>
            </a:xfrm>
            <a:prstGeom prst="rect">
              <a:avLst/>
            </a:prstGeom>
            <a:noFill/>
            <a:ln>
              <a:solidFill>
                <a:srgbClr val="7030A0"/>
              </a:solidFill>
            </a:ln>
            <a:effectLst>
              <a:glow rad="101600">
                <a:srgbClr val="7030A0">
                  <a:alpha val="60000"/>
                </a:srgbClr>
              </a:glow>
            </a:effectLst>
          </p:spPr>
        </p:pic>
        <p:pic>
          <p:nvPicPr>
            <p:cNvPr id="15366" name="Picture 6" descr="http://www.naturabioballerini.it/SiteData/ProductImages/32/3ab4770b-fe0f-42e3-90cf-2b4973506b26.jpg"/>
            <p:cNvPicPr>
              <a:picLocks noChangeAspect="1" noChangeArrowheads="1"/>
            </p:cNvPicPr>
            <p:nvPr/>
          </p:nvPicPr>
          <p:blipFill>
            <a:blip r:embed="rId9" cstate="print"/>
            <a:srcRect l="4647" b="8087"/>
            <a:stretch>
              <a:fillRect/>
            </a:stretch>
          </p:blipFill>
          <p:spPr bwMode="auto">
            <a:xfrm>
              <a:off x="2267744" y="4941168"/>
              <a:ext cx="1152128" cy="673741"/>
            </a:xfrm>
            <a:prstGeom prst="rect">
              <a:avLst/>
            </a:prstGeom>
            <a:noFill/>
            <a:ln>
              <a:solidFill>
                <a:srgbClr val="7030A0"/>
              </a:solidFill>
            </a:ln>
            <a:effectLst>
              <a:glow rad="101600">
                <a:srgbClr val="FF0066">
                  <a:alpha val="60000"/>
                </a:srgbClr>
              </a:glow>
            </a:effectLst>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igieneambiental.com/sites/default/files/images/productos/cabecera/icar-14.jpg"/>
          <p:cNvPicPr>
            <a:picLocks noChangeAspect="1" noChangeArrowheads="1"/>
          </p:cNvPicPr>
          <p:nvPr/>
        </p:nvPicPr>
        <p:blipFill>
          <a:blip r:embed="rId3" cstate="print"/>
          <a:srcRect/>
          <a:stretch>
            <a:fillRect/>
          </a:stretch>
        </p:blipFill>
        <p:spPr bwMode="auto">
          <a:xfrm>
            <a:off x="395536" y="116632"/>
            <a:ext cx="952500" cy="952500"/>
          </a:xfrm>
          <a:prstGeom prst="rect">
            <a:avLst/>
          </a:prstGeom>
          <a:noFill/>
        </p:spPr>
      </p:pic>
      <p:sp>
        <p:nvSpPr>
          <p:cNvPr id="6" name="Rettangolo 5"/>
          <p:cNvSpPr/>
          <p:nvPr/>
        </p:nvSpPr>
        <p:spPr>
          <a:xfrm>
            <a:off x="2214546" y="1071546"/>
            <a:ext cx="4896544" cy="584775"/>
          </a:xfrm>
          <a:prstGeom prst="rect">
            <a:avLst/>
          </a:prstGeom>
        </p:spPr>
        <p:txBody>
          <a:bodyPr wrap="square">
            <a:spAutoFit/>
          </a:bodyPr>
          <a:lstStyle/>
          <a:p>
            <a:pPr lvl="0" algn="ctr" fontAlgn="base">
              <a:spcBef>
                <a:spcPct val="0"/>
              </a:spcBef>
              <a:spcAft>
                <a:spcPct val="0"/>
              </a:spcAft>
            </a:pPr>
            <a:r>
              <a:rPr lang="en-US" sz="1600" b="1" dirty="0" smtClean="0">
                <a:solidFill>
                  <a:srgbClr val="01047F"/>
                </a:solidFill>
                <a:latin typeface="Calibri"/>
                <a:cs typeface="Arial" pitchFamily="34" charset="0"/>
              </a:rPr>
              <a:t>Effect  of </a:t>
            </a:r>
            <a:r>
              <a:rPr lang="en-US" altLang="it-IT" sz="1600" b="1" dirty="0" smtClean="0">
                <a:solidFill>
                  <a:srgbClr val="002060"/>
                </a:solidFill>
                <a:latin typeface="Calibri" pitchFamily="34" charset="0"/>
              </a:rPr>
              <a:t>O</a:t>
            </a:r>
            <a:r>
              <a:rPr lang="en-US" altLang="it-IT" sz="1600" b="1" baseline="-25000" dirty="0" smtClean="0">
                <a:solidFill>
                  <a:srgbClr val="002060"/>
                </a:solidFill>
                <a:latin typeface="Calibri" pitchFamily="34" charset="0"/>
              </a:rPr>
              <a:t>3 </a:t>
            </a:r>
            <a:r>
              <a:rPr lang="en-US" altLang="it-IT" sz="1600" b="1" dirty="0" smtClean="0">
                <a:solidFill>
                  <a:srgbClr val="002060"/>
                </a:solidFill>
                <a:latin typeface="Calibri" pitchFamily="34" charset="0"/>
              </a:rPr>
              <a:t>on microbial population </a:t>
            </a:r>
          </a:p>
          <a:p>
            <a:pPr lvl="0" algn="ctr" fontAlgn="base">
              <a:spcBef>
                <a:spcPct val="0"/>
              </a:spcBef>
              <a:spcAft>
                <a:spcPct val="0"/>
              </a:spcAft>
            </a:pPr>
            <a:r>
              <a:rPr lang="en-US" altLang="it-IT" sz="1600" b="1" dirty="0" smtClean="0">
                <a:solidFill>
                  <a:srgbClr val="002060"/>
                </a:solidFill>
                <a:latin typeface="Calibri" pitchFamily="34" charset="0"/>
              </a:rPr>
              <a:t>of </a:t>
            </a:r>
            <a:r>
              <a:rPr lang="en-US" sz="1600" b="1" dirty="0" smtClean="0">
                <a:solidFill>
                  <a:srgbClr val="01047F"/>
                </a:solidFill>
                <a:latin typeface="Calibri"/>
                <a:cs typeface="Arial" pitchFamily="34" charset="0"/>
              </a:rPr>
              <a:t>baby leaves</a:t>
            </a:r>
            <a:endParaRPr lang="it-IT" sz="1600" b="1" dirty="0" smtClean="0">
              <a:solidFill>
                <a:srgbClr val="01047F"/>
              </a:solidFill>
              <a:latin typeface="Calibri"/>
              <a:cs typeface="Arial" pitchFamily="34" charset="0"/>
            </a:endParaRPr>
          </a:p>
        </p:txBody>
      </p:sp>
      <p:sp>
        <p:nvSpPr>
          <p:cNvPr id="7" name="Titolo 1"/>
          <p:cNvSpPr>
            <a:spLocks noGrp="1"/>
          </p:cNvSpPr>
          <p:nvPr>
            <p:ph type="title"/>
          </p:nvPr>
        </p:nvSpPr>
        <p:spPr>
          <a:xfrm>
            <a:off x="2069722" y="3214686"/>
            <a:ext cx="5004556" cy="1143000"/>
          </a:xfrm>
        </p:spPr>
        <p:txBody>
          <a:bodyPr>
            <a:noAutofit/>
          </a:bodyPr>
          <a:lstStyle/>
          <a:p>
            <a:r>
              <a:rPr lang="it-IT" sz="5400" b="1" i="1" dirty="0" smtClean="0">
                <a:solidFill>
                  <a:srgbClr val="01047F"/>
                </a:solidFill>
              </a:rPr>
              <a:t>0.5ppm  -  2ppm</a:t>
            </a:r>
            <a:endParaRPr lang="it-IT" sz="5400" b="1" i="1" dirty="0">
              <a:solidFill>
                <a:srgbClr val="01047F"/>
              </a:solidFill>
            </a:endParaRPr>
          </a:p>
        </p:txBody>
      </p:sp>
      <p:sp>
        <p:nvSpPr>
          <p:cNvPr id="9" name="CasellaDiTesto 8"/>
          <p:cNvSpPr txBox="1"/>
          <p:nvPr/>
        </p:nvSpPr>
        <p:spPr>
          <a:xfrm>
            <a:off x="5072066" y="2708920"/>
            <a:ext cx="1660174" cy="2523768"/>
          </a:xfrm>
          <a:prstGeom prst="rect">
            <a:avLst/>
          </a:prstGeom>
          <a:noFill/>
        </p:spPr>
        <p:txBody>
          <a:bodyPr wrap="square" rtlCol="0">
            <a:spAutoFit/>
          </a:bodyPr>
          <a:lstStyle/>
          <a:p>
            <a:r>
              <a:rPr lang="it-IT" sz="15800" dirty="0" smtClean="0">
                <a:solidFill>
                  <a:srgbClr val="FF0000"/>
                </a:solidFill>
              </a:rPr>
              <a:t>X</a:t>
            </a:r>
            <a:endParaRPr lang="it-IT" sz="15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igieneambiental.com/sites/default/files/images/productos/cabecera/icar-14.jpg"/>
          <p:cNvPicPr>
            <a:picLocks noChangeAspect="1" noChangeArrowheads="1"/>
          </p:cNvPicPr>
          <p:nvPr/>
        </p:nvPicPr>
        <p:blipFill>
          <a:blip r:embed="rId3" cstate="print"/>
          <a:srcRect/>
          <a:stretch>
            <a:fillRect/>
          </a:stretch>
        </p:blipFill>
        <p:spPr bwMode="auto">
          <a:xfrm>
            <a:off x="395536" y="116632"/>
            <a:ext cx="952500" cy="952500"/>
          </a:xfrm>
          <a:prstGeom prst="rect">
            <a:avLst/>
          </a:prstGeom>
          <a:noFill/>
        </p:spPr>
      </p:pic>
      <p:sp>
        <p:nvSpPr>
          <p:cNvPr id="8194" name="AutoShape 2"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26" name="Picture 14"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13328" name="Picture 16"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8" name="Rectangle 3"/>
          <p:cNvSpPr>
            <a:spLocks noChangeArrowheads="1"/>
          </p:cNvSpPr>
          <p:nvPr/>
        </p:nvSpPr>
        <p:spPr bwMode="auto">
          <a:xfrm>
            <a:off x="539552" y="1617494"/>
            <a:ext cx="41044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1100" b="1" dirty="0" smtClean="0">
                <a:solidFill>
                  <a:srgbClr val="01047F"/>
                </a:solidFill>
                <a:latin typeface="+mj-lt"/>
                <a:cs typeface="Arial" pitchFamily="34" charset="0"/>
              </a:rPr>
              <a:t>Total bacterial count</a:t>
            </a:r>
            <a:endParaRPr kumimoji="0" lang="it-IT" sz="1100" i="0" u="none" strike="noStrike" cap="none" normalizeH="0" baseline="0" dirty="0" smtClean="0">
              <a:ln>
                <a:noFill/>
              </a:ln>
              <a:solidFill>
                <a:srgbClr val="01047F"/>
              </a:solidFill>
              <a:effectLst/>
              <a:latin typeface="+mj-lt"/>
              <a:cs typeface="Arial" pitchFamily="34" charset="0"/>
            </a:endParaRPr>
          </a:p>
        </p:txBody>
      </p:sp>
      <p:sp>
        <p:nvSpPr>
          <p:cNvPr id="31" name="Rectangle 3"/>
          <p:cNvSpPr>
            <a:spLocks noChangeArrowheads="1"/>
          </p:cNvSpPr>
          <p:nvPr/>
        </p:nvSpPr>
        <p:spPr bwMode="auto">
          <a:xfrm>
            <a:off x="4860032" y="1617494"/>
            <a:ext cx="41044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1100" b="1" i="1" dirty="0" smtClean="0">
                <a:solidFill>
                  <a:srgbClr val="01047F"/>
                </a:solidFill>
                <a:latin typeface="+mj-lt"/>
                <a:cs typeface="Arial" pitchFamily="34" charset="0"/>
              </a:rPr>
              <a:t>Pseudomonas </a:t>
            </a:r>
            <a:r>
              <a:rPr lang="en-US" sz="1100" b="1" dirty="0" smtClean="0">
                <a:solidFill>
                  <a:srgbClr val="01047F"/>
                </a:solidFill>
                <a:latin typeface="+mj-lt"/>
                <a:cs typeface="Arial" pitchFamily="34" charset="0"/>
              </a:rPr>
              <a:t>spp. </a:t>
            </a:r>
            <a:endParaRPr kumimoji="0" lang="it-IT" sz="1100" i="0" u="none" strike="noStrike" cap="none" normalizeH="0" baseline="0" dirty="0" smtClean="0">
              <a:ln>
                <a:noFill/>
              </a:ln>
              <a:solidFill>
                <a:srgbClr val="01047F"/>
              </a:solidFill>
              <a:effectLst/>
              <a:latin typeface="+mj-lt"/>
              <a:cs typeface="Arial" pitchFamily="34" charset="0"/>
            </a:endParaRPr>
          </a:p>
        </p:txBody>
      </p:sp>
      <p:grpSp>
        <p:nvGrpSpPr>
          <p:cNvPr id="28" name="Gruppo 27"/>
          <p:cNvGrpSpPr/>
          <p:nvPr/>
        </p:nvGrpSpPr>
        <p:grpSpPr>
          <a:xfrm>
            <a:off x="0" y="2780928"/>
            <a:ext cx="8640960" cy="2232248"/>
            <a:chOff x="107504" y="4221088"/>
            <a:chExt cx="8640960" cy="2232248"/>
          </a:xfrm>
        </p:grpSpPr>
        <p:graphicFrame>
          <p:nvGraphicFramePr>
            <p:cNvPr id="64" name="Grafico 63"/>
            <p:cNvGraphicFramePr/>
            <p:nvPr/>
          </p:nvGraphicFramePr>
          <p:xfrm>
            <a:off x="611560" y="4255368"/>
            <a:ext cx="3816424" cy="21636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Grafico 57"/>
            <p:cNvGraphicFramePr/>
            <p:nvPr/>
          </p:nvGraphicFramePr>
          <p:xfrm>
            <a:off x="4716016" y="4221088"/>
            <a:ext cx="4032448" cy="2232248"/>
          </p:xfrm>
          <a:graphic>
            <a:graphicData uri="http://schemas.openxmlformats.org/drawingml/2006/chart">
              <c:chart xmlns:c="http://schemas.openxmlformats.org/drawingml/2006/chart" xmlns:r="http://schemas.openxmlformats.org/officeDocument/2006/relationships" r:id="rId6"/>
            </a:graphicData>
          </a:graphic>
        </p:graphicFrame>
        <p:cxnSp>
          <p:nvCxnSpPr>
            <p:cNvPr id="25" name="Connettore 1 24"/>
            <p:cNvCxnSpPr/>
            <p:nvPr/>
          </p:nvCxnSpPr>
          <p:spPr>
            <a:xfrm>
              <a:off x="2762275" y="4288888"/>
              <a:ext cx="1" cy="1815058"/>
            </a:xfrm>
            <a:prstGeom prst="line">
              <a:avLst/>
            </a:prstGeom>
            <a:ln>
              <a:solidFill>
                <a:srgbClr val="01047F"/>
              </a:solidFill>
            </a:ln>
          </p:spPr>
          <p:style>
            <a:lnRef idx="3">
              <a:schemeClr val="accent1"/>
            </a:lnRef>
            <a:fillRef idx="0">
              <a:schemeClr val="accent1"/>
            </a:fillRef>
            <a:effectRef idx="2">
              <a:schemeClr val="accent1"/>
            </a:effectRef>
            <a:fontRef idx="minor">
              <a:schemeClr val="tx1"/>
            </a:fontRef>
          </p:style>
        </p:cxnSp>
        <p:grpSp>
          <p:nvGrpSpPr>
            <p:cNvPr id="67" name="Gruppo 66"/>
            <p:cNvGrpSpPr/>
            <p:nvPr/>
          </p:nvGrpSpPr>
          <p:grpSpPr>
            <a:xfrm>
              <a:off x="107504" y="4327376"/>
              <a:ext cx="576064" cy="504056"/>
              <a:chOff x="107504" y="4077072"/>
              <a:chExt cx="576064" cy="504056"/>
            </a:xfrm>
          </p:grpSpPr>
          <p:sp>
            <p:nvSpPr>
              <p:cNvPr id="55" name="Nuvola 54"/>
              <p:cNvSpPr/>
              <p:nvPr/>
            </p:nvSpPr>
            <p:spPr>
              <a:xfrm>
                <a:off x="107504" y="4077072"/>
                <a:ext cx="576064" cy="504056"/>
              </a:xfrm>
              <a:prstGeom prst="cloud">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solidFill>
                  <a:srgbClr val="01047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p:cNvSpPr/>
              <p:nvPr/>
            </p:nvSpPr>
            <p:spPr>
              <a:xfrm>
                <a:off x="179512" y="4187180"/>
                <a:ext cx="397866" cy="276999"/>
              </a:xfrm>
              <a:prstGeom prst="rect">
                <a:avLst/>
              </a:prstGeom>
            </p:spPr>
            <p:txBody>
              <a:bodyPr wrap="none">
                <a:spAutoFit/>
              </a:bodyPr>
              <a:lstStyle/>
              <a:p>
                <a:r>
                  <a:rPr lang="it-IT" sz="1200" b="1" dirty="0" smtClean="0">
                    <a:solidFill>
                      <a:srgbClr val="01047F"/>
                    </a:solidFill>
                    <a:effectLst>
                      <a:outerShdw blurRad="38100" dist="38100" dir="2700000" algn="tl">
                        <a:srgbClr val="000000">
                          <a:alpha val="43137"/>
                        </a:srgbClr>
                      </a:outerShdw>
                    </a:effectLst>
                    <a:latin typeface="+mj-lt"/>
                  </a:rPr>
                  <a:t>4°C</a:t>
                </a:r>
                <a:endParaRPr lang="it-IT" sz="1200" b="1" dirty="0">
                  <a:solidFill>
                    <a:srgbClr val="01047F"/>
                  </a:solidFill>
                  <a:effectLst>
                    <a:outerShdw blurRad="38100" dist="38100" dir="2700000" algn="tl">
                      <a:srgbClr val="000000">
                        <a:alpha val="43137"/>
                      </a:srgbClr>
                    </a:outerShdw>
                  </a:effectLst>
                  <a:latin typeface="+mj-lt"/>
                </a:endParaRPr>
              </a:p>
            </p:txBody>
          </p:sp>
        </p:grpSp>
        <p:cxnSp>
          <p:nvCxnSpPr>
            <p:cNvPr id="37" name="Connettore 1 36"/>
            <p:cNvCxnSpPr/>
            <p:nvPr/>
          </p:nvCxnSpPr>
          <p:spPr>
            <a:xfrm>
              <a:off x="6948263" y="4288888"/>
              <a:ext cx="1" cy="1815058"/>
            </a:xfrm>
            <a:prstGeom prst="line">
              <a:avLst/>
            </a:prstGeom>
            <a:ln>
              <a:solidFill>
                <a:srgbClr val="01047F"/>
              </a:solidFill>
            </a:ln>
          </p:spPr>
          <p:style>
            <a:lnRef idx="3">
              <a:schemeClr val="accent1"/>
            </a:lnRef>
            <a:fillRef idx="0">
              <a:schemeClr val="accent1"/>
            </a:fillRef>
            <a:effectRef idx="2">
              <a:schemeClr val="accent1"/>
            </a:effectRef>
            <a:fontRef idx="minor">
              <a:schemeClr val="tx1"/>
            </a:fontRef>
          </p:style>
        </p:cxnSp>
      </p:grpSp>
      <p:grpSp>
        <p:nvGrpSpPr>
          <p:cNvPr id="27" name="Gruppo 26"/>
          <p:cNvGrpSpPr/>
          <p:nvPr/>
        </p:nvGrpSpPr>
        <p:grpSpPr>
          <a:xfrm>
            <a:off x="107504" y="1915108"/>
            <a:ext cx="8640960" cy="2160241"/>
            <a:chOff x="107504" y="1915108"/>
            <a:chExt cx="8640960" cy="2160241"/>
          </a:xfrm>
        </p:grpSpPr>
        <p:graphicFrame>
          <p:nvGraphicFramePr>
            <p:cNvPr id="62" name="Grafico 61"/>
            <p:cNvGraphicFramePr/>
            <p:nvPr/>
          </p:nvGraphicFramePr>
          <p:xfrm>
            <a:off x="611560" y="1915108"/>
            <a:ext cx="3816423" cy="216024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Grafico 59"/>
            <p:cNvGraphicFramePr/>
            <p:nvPr/>
          </p:nvGraphicFramePr>
          <p:xfrm>
            <a:off x="4716016" y="1915108"/>
            <a:ext cx="4032448" cy="2160240"/>
          </p:xfrm>
          <a:graphic>
            <a:graphicData uri="http://schemas.openxmlformats.org/drawingml/2006/chart">
              <c:chart xmlns:c="http://schemas.openxmlformats.org/drawingml/2006/chart" xmlns:r="http://schemas.openxmlformats.org/officeDocument/2006/relationships" r:id="rId8"/>
            </a:graphicData>
          </a:graphic>
        </p:graphicFrame>
        <p:cxnSp>
          <p:nvCxnSpPr>
            <p:cNvPr id="17" name="Connettore 1 16"/>
            <p:cNvCxnSpPr/>
            <p:nvPr/>
          </p:nvCxnSpPr>
          <p:spPr>
            <a:xfrm flipH="1">
              <a:off x="2771799" y="1990337"/>
              <a:ext cx="9526" cy="1728192"/>
            </a:xfrm>
            <a:prstGeom prst="line">
              <a:avLst/>
            </a:prstGeom>
            <a:ln>
              <a:solidFill>
                <a:srgbClr val="01047F"/>
              </a:solidFill>
            </a:ln>
          </p:spPr>
          <p:style>
            <a:lnRef idx="3">
              <a:schemeClr val="accent1"/>
            </a:lnRef>
            <a:fillRef idx="0">
              <a:schemeClr val="accent1"/>
            </a:fillRef>
            <a:effectRef idx="2">
              <a:schemeClr val="accent1"/>
            </a:effectRef>
            <a:fontRef idx="minor">
              <a:schemeClr val="tx1"/>
            </a:fontRef>
          </p:style>
        </p:cxnSp>
        <p:grpSp>
          <p:nvGrpSpPr>
            <p:cNvPr id="66" name="Gruppo 65"/>
            <p:cNvGrpSpPr/>
            <p:nvPr/>
          </p:nvGrpSpPr>
          <p:grpSpPr>
            <a:xfrm>
              <a:off x="107504" y="1951112"/>
              <a:ext cx="576064" cy="504056"/>
              <a:chOff x="107504" y="1412776"/>
              <a:chExt cx="576064" cy="504056"/>
            </a:xfrm>
          </p:grpSpPr>
          <p:sp>
            <p:nvSpPr>
              <p:cNvPr id="56" name="Nuvola 55"/>
              <p:cNvSpPr/>
              <p:nvPr/>
            </p:nvSpPr>
            <p:spPr>
              <a:xfrm>
                <a:off x="107504" y="1412776"/>
                <a:ext cx="576064" cy="504056"/>
              </a:xfrm>
              <a:prstGeom prst="cloud">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solidFill>
                  <a:srgbClr val="01047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p:cNvSpPr/>
              <p:nvPr/>
            </p:nvSpPr>
            <p:spPr>
              <a:xfrm>
                <a:off x="135148" y="1495817"/>
                <a:ext cx="476412" cy="276999"/>
              </a:xfrm>
              <a:prstGeom prst="rect">
                <a:avLst/>
              </a:prstGeom>
            </p:spPr>
            <p:txBody>
              <a:bodyPr wrap="none">
                <a:spAutoFit/>
              </a:bodyPr>
              <a:lstStyle/>
              <a:p>
                <a:r>
                  <a:rPr lang="it-IT" sz="1200" b="1" dirty="0" smtClean="0">
                    <a:solidFill>
                      <a:srgbClr val="01047F"/>
                    </a:solidFill>
                    <a:effectLst>
                      <a:outerShdw blurRad="38100" dist="38100" dir="2700000" algn="tl">
                        <a:srgbClr val="000000">
                          <a:alpha val="43137"/>
                        </a:srgbClr>
                      </a:outerShdw>
                    </a:effectLst>
                    <a:latin typeface="+mj-lt"/>
                  </a:rPr>
                  <a:t>10°C</a:t>
                </a:r>
                <a:endParaRPr lang="it-IT" sz="1200" b="1" dirty="0">
                  <a:solidFill>
                    <a:srgbClr val="01047F"/>
                  </a:solidFill>
                  <a:effectLst>
                    <a:outerShdw blurRad="38100" dist="38100" dir="2700000" algn="tl">
                      <a:srgbClr val="000000">
                        <a:alpha val="43137"/>
                      </a:srgbClr>
                    </a:outerShdw>
                  </a:effectLst>
                  <a:latin typeface="+mj-lt"/>
                </a:endParaRPr>
              </a:p>
            </p:txBody>
          </p:sp>
        </p:grpSp>
        <p:cxnSp>
          <p:nvCxnSpPr>
            <p:cNvPr id="43" name="Connettore 1 42"/>
            <p:cNvCxnSpPr/>
            <p:nvPr/>
          </p:nvCxnSpPr>
          <p:spPr>
            <a:xfrm>
              <a:off x="6948264" y="1951112"/>
              <a:ext cx="1" cy="1806642"/>
            </a:xfrm>
            <a:prstGeom prst="line">
              <a:avLst/>
            </a:prstGeom>
            <a:ln>
              <a:solidFill>
                <a:srgbClr val="01047F"/>
              </a:solidFill>
            </a:ln>
          </p:spPr>
          <p:style>
            <a:lnRef idx="3">
              <a:schemeClr val="accent1"/>
            </a:lnRef>
            <a:fillRef idx="0">
              <a:schemeClr val="accent1"/>
            </a:fillRef>
            <a:effectRef idx="2">
              <a:schemeClr val="accent1"/>
            </a:effectRef>
            <a:fontRef idx="minor">
              <a:schemeClr val="tx1"/>
            </a:fontRef>
          </p:style>
        </p:cxnSp>
      </p:grpSp>
      <p:sp>
        <p:nvSpPr>
          <p:cNvPr id="48" name="Rettangolo 47"/>
          <p:cNvSpPr/>
          <p:nvPr/>
        </p:nvSpPr>
        <p:spPr>
          <a:xfrm>
            <a:off x="2195736" y="755993"/>
            <a:ext cx="4896544" cy="584775"/>
          </a:xfrm>
          <a:prstGeom prst="rect">
            <a:avLst/>
          </a:prstGeom>
        </p:spPr>
        <p:txBody>
          <a:bodyPr wrap="square">
            <a:spAutoFit/>
          </a:bodyPr>
          <a:lstStyle/>
          <a:p>
            <a:pPr lvl="0" algn="ctr" fontAlgn="base">
              <a:spcBef>
                <a:spcPct val="0"/>
              </a:spcBef>
              <a:spcAft>
                <a:spcPct val="0"/>
              </a:spcAft>
            </a:pPr>
            <a:r>
              <a:rPr lang="en-US" sz="1600" b="1" dirty="0" smtClean="0">
                <a:solidFill>
                  <a:srgbClr val="01047F"/>
                </a:solidFill>
                <a:latin typeface="Calibri"/>
                <a:cs typeface="Arial" pitchFamily="34" charset="0"/>
              </a:rPr>
              <a:t>Effect  of </a:t>
            </a:r>
            <a:r>
              <a:rPr lang="en-US" altLang="it-IT" sz="1600" b="1" dirty="0" smtClean="0">
                <a:solidFill>
                  <a:srgbClr val="002060"/>
                </a:solidFill>
                <a:latin typeface="Calibri" pitchFamily="34" charset="0"/>
              </a:rPr>
              <a:t>O</a:t>
            </a:r>
            <a:r>
              <a:rPr lang="en-US" altLang="it-IT" sz="1600" b="1" baseline="-25000" dirty="0" smtClean="0">
                <a:solidFill>
                  <a:srgbClr val="002060"/>
                </a:solidFill>
                <a:latin typeface="Calibri" pitchFamily="34" charset="0"/>
              </a:rPr>
              <a:t>3 </a:t>
            </a:r>
            <a:r>
              <a:rPr lang="en-US" altLang="it-IT" sz="1600" b="1" dirty="0" smtClean="0">
                <a:solidFill>
                  <a:srgbClr val="002060"/>
                </a:solidFill>
                <a:latin typeface="Calibri" pitchFamily="34" charset="0"/>
              </a:rPr>
              <a:t>on microbial population </a:t>
            </a:r>
          </a:p>
          <a:p>
            <a:pPr lvl="0" algn="ctr" fontAlgn="base">
              <a:spcBef>
                <a:spcPct val="0"/>
              </a:spcBef>
              <a:spcAft>
                <a:spcPct val="0"/>
              </a:spcAft>
            </a:pPr>
            <a:r>
              <a:rPr lang="en-US" altLang="it-IT" sz="1600" b="1" dirty="0" smtClean="0">
                <a:solidFill>
                  <a:srgbClr val="002060"/>
                </a:solidFill>
                <a:latin typeface="Calibri" pitchFamily="34" charset="0"/>
              </a:rPr>
              <a:t>of </a:t>
            </a:r>
            <a:r>
              <a:rPr lang="en-US" sz="1600" b="1" dirty="0" smtClean="0">
                <a:solidFill>
                  <a:srgbClr val="01047F"/>
                </a:solidFill>
                <a:latin typeface="Calibri"/>
                <a:cs typeface="Arial" pitchFamily="34" charset="0"/>
              </a:rPr>
              <a:t>baby leaves</a:t>
            </a:r>
            <a:endParaRPr lang="it-IT" sz="1600" b="1" dirty="0" smtClean="0">
              <a:solidFill>
                <a:srgbClr val="01047F"/>
              </a:solidFill>
              <a:latin typeface="Calibri"/>
              <a:cs typeface="Arial" pitchFamily="34" charset="0"/>
            </a:endParaRPr>
          </a:p>
        </p:txBody>
      </p:sp>
      <p:pic>
        <p:nvPicPr>
          <p:cNvPr id="26" name="Picture 2" descr="http://antiekllc.com/wp-content/uploads/2014/05/baby-spinach-leaf.jpg"/>
          <p:cNvPicPr>
            <a:picLocks noChangeAspect="1" noChangeArrowheads="1"/>
          </p:cNvPicPr>
          <p:nvPr/>
        </p:nvPicPr>
        <p:blipFill>
          <a:blip r:embed="rId9" cstate="print"/>
          <a:srcRect/>
          <a:stretch>
            <a:fillRect/>
          </a:stretch>
        </p:blipFill>
        <p:spPr bwMode="auto">
          <a:xfrm rot="966231">
            <a:off x="7277677" y="396017"/>
            <a:ext cx="1788429" cy="1077902"/>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7"/>
                                        </p:tgtEl>
                                      </p:cBhvr>
                                    </p:animEffect>
                                    <p:set>
                                      <p:cBhvr>
                                        <p:cTn id="7" dur="1" fill="hold">
                                          <p:stCondLst>
                                            <p:cond delay="9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1000" fill="hold"/>
                                        <p:tgtEl>
                                          <p:spTgt spid="28"/>
                                        </p:tgtEl>
                                        <p:attrNameLst>
                                          <p:attrName>ppt_x</p:attrName>
                                        </p:attrNameLst>
                                      </p:cBhvr>
                                      <p:tavLst>
                                        <p:tav tm="0">
                                          <p:val>
                                            <p:strVal val="#ppt_x"/>
                                          </p:val>
                                        </p:tav>
                                        <p:tav tm="100000">
                                          <p:val>
                                            <p:strVal val="#ppt_x"/>
                                          </p:val>
                                        </p:tav>
                                      </p:tavLst>
                                    </p:anim>
                                    <p:anim calcmode="lin" valueType="num">
                                      <p:cBhvr additive="base">
                                        <p:cTn id="13"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igieneambiental.com/sites/default/files/images/productos/cabecera/icar-14.jpg"/>
          <p:cNvPicPr>
            <a:picLocks noChangeAspect="1" noChangeArrowheads="1"/>
          </p:cNvPicPr>
          <p:nvPr/>
        </p:nvPicPr>
        <p:blipFill>
          <a:blip r:embed="rId3" cstate="print"/>
          <a:srcRect/>
          <a:stretch>
            <a:fillRect/>
          </a:stretch>
        </p:blipFill>
        <p:spPr bwMode="auto">
          <a:xfrm>
            <a:off x="395536" y="116632"/>
            <a:ext cx="952500" cy="952500"/>
          </a:xfrm>
          <a:prstGeom prst="rect">
            <a:avLst/>
          </a:prstGeom>
          <a:noFill/>
        </p:spPr>
      </p:pic>
      <p:sp>
        <p:nvSpPr>
          <p:cNvPr id="8194" name="AutoShape 2"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26" name="Picture 14"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13328" name="Picture 16"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14" name="Text Box 81"/>
          <p:cNvSpPr txBox="1">
            <a:spLocks noChangeArrowheads="1"/>
          </p:cNvSpPr>
          <p:nvPr/>
        </p:nvSpPr>
        <p:spPr bwMode="auto">
          <a:xfrm>
            <a:off x="1043608" y="1124744"/>
            <a:ext cx="7128792" cy="432048"/>
          </a:xfrm>
          <a:prstGeom prst="rect">
            <a:avLst/>
          </a:prstGeom>
          <a:noFill/>
          <a:ln w="9525">
            <a:noFill/>
            <a:miter lim="800000"/>
            <a:headEnd/>
            <a:tailEnd/>
          </a:ln>
        </p:spPr>
        <p:txBody>
          <a:bodyPr lIns="106680" tIns="53340" rIns="106680" bIns="53340" anchor="ctr"/>
          <a:lstStyle/>
          <a:p>
            <a:pPr marL="0" lvl="1" indent="-230188" algn="ctr" defTabSz="1006475">
              <a:lnSpc>
                <a:spcPct val="80000"/>
              </a:lnSpc>
              <a:spcAft>
                <a:spcPct val="15000"/>
              </a:spcAft>
            </a:pPr>
            <a:r>
              <a:rPr lang="en-US" altLang="it-IT" sz="1600" b="1" dirty="0" smtClean="0">
                <a:solidFill>
                  <a:srgbClr val="002060"/>
                </a:solidFill>
                <a:latin typeface="Calibri" pitchFamily="34" charset="0"/>
                <a:cs typeface="Times New Roman" pitchFamily="18" charset="0"/>
              </a:rPr>
              <a:t>Effect </a:t>
            </a:r>
            <a:r>
              <a:rPr lang="en-US" altLang="it-IT" sz="1600" b="1" dirty="0">
                <a:solidFill>
                  <a:srgbClr val="002060"/>
                </a:solidFill>
                <a:latin typeface="Calibri" pitchFamily="34" charset="0"/>
                <a:cs typeface="Times New Roman" pitchFamily="18" charset="0"/>
              </a:rPr>
              <a:t>of </a:t>
            </a:r>
            <a:r>
              <a:rPr lang="en-US" altLang="it-IT" sz="1600" b="1" dirty="0">
                <a:solidFill>
                  <a:srgbClr val="002060"/>
                </a:solidFill>
                <a:latin typeface="Calibri" pitchFamily="34" charset="0"/>
              </a:rPr>
              <a:t>O</a:t>
            </a:r>
            <a:r>
              <a:rPr lang="en-US" altLang="it-IT" sz="1600" b="1" baseline="-25000" dirty="0">
                <a:solidFill>
                  <a:srgbClr val="002060"/>
                </a:solidFill>
                <a:latin typeface="Calibri" pitchFamily="34" charset="0"/>
              </a:rPr>
              <a:t>3 </a:t>
            </a:r>
            <a:r>
              <a:rPr lang="en-US" altLang="it-IT" sz="1600" b="1" dirty="0">
                <a:solidFill>
                  <a:srgbClr val="002060"/>
                </a:solidFill>
                <a:latin typeface="Calibri" pitchFamily="34" charset="0"/>
              </a:rPr>
              <a:t>on fungal contamination of raspberries, strawberries, and blueberries. </a:t>
            </a:r>
          </a:p>
        </p:txBody>
      </p:sp>
      <p:pic>
        <p:nvPicPr>
          <p:cNvPr id="38918" name="Picture 6" descr="http://www.childrensfoodtrust.org.uk/assets/images/food-images/seasonal-berries/mixed_berries.jpg/scaled_mixed_berries_400x0.jpg"/>
          <p:cNvPicPr>
            <a:picLocks noChangeAspect="1" noChangeArrowheads="1"/>
          </p:cNvPicPr>
          <p:nvPr/>
        </p:nvPicPr>
        <p:blipFill>
          <a:blip r:embed="rId5" cstate="print"/>
          <a:srcRect l="8350" t="15428" r="31171" b="15144"/>
          <a:stretch>
            <a:fillRect/>
          </a:stretch>
        </p:blipFill>
        <p:spPr bwMode="auto">
          <a:xfrm rot="19630116">
            <a:off x="7195286" y="5542986"/>
            <a:ext cx="2021856" cy="1137294"/>
          </a:xfrm>
          <a:prstGeom prst="ellipse">
            <a:avLst/>
          </a:prstGeom>
          <a:ln>
            <a:noFill/>
          </a:ln>
          <a:effectLst>
            <a:softEdge rad="112500"/>
          </a:effectLst>
        </p:spPr>
      </p:pic>
      <p:sp>
        <p:nvSpPr>
          <p:cNvPr id="18" name="Titolo 1"/>
          <p:cNvSpPr>
            <a:spLocks noGrp="1"/>
          </p:cNvSpPr>
          <p:nvPr>
            <p:ph type="title"/>
          </p:nvPr>
        </p:nvSpPr>
        <p:spPr>
          <a:xfrm>
            <a:off x="428612" y="2352300"/>
            <a:ext cx="8286776" cy="1652764"/>
          </a:xfrm>
        </p:spPr>
        <p:txBody>
          <a:bodyPr>
            <a:normAutofit fontScale="90000"/>
          </a:bodyPr>
          <a:lstStyle/>
          <a:p>
            <a:pPr algn="ctr"/>
            <a:r>
              <a:rPr lang="it-IT" b="1" i="1" dirty="0" smtClean="0">
                <a:solidFill>
                  <a:srgbClr val="01047F"/>
                </a:solidFill>
              </a:rPr>
              <a:t>2 ppm  5 </a:t>
            </a:r>
            <a:r>
              <a:rPr lang="it-IT" b="1" i="1" dirty="0" err="1" smtClean="0">
                <a:solidFill>
                  <a:srgbClr val="01047F"/>
                </a:solidFill>
              </a:rPr>
              <a:t>minutes</a:t>
            </a:r>
            <a:r>
              <a:rPr lang="it-IT" b="1" i="1" dirty="0" smtClean="0">
                <a:solidFill>
                  <a:srgbClr val="01047F"/>
                </a:solidFill>
              </a:rPr>
              <a:t> – </a:t>
            </a:r>
            <a:r>
              <a:rPr lang="it-IT" b="1" i="1" dirty="0" err="1" smtClean="0">
                <a:solidFill>
                  <a:srgbClr val="01047F"/>
                </a:solidFill>
              </a:rPr>
              <a:t>Ozone</a:t>
            </a:r>
            <a:r>
              <a:rPr lang="it-IT" b="1" i="1" dirty="0" smtClean="0">
                <a:solidFill>
                  <a:srgbClr val="01047F"/>
                </a:solidFill>
              </a:rPr>
              <a:t> </a:t>
            </a:r>
            <a:r>
              <a:rPr lang="it-IT" b="1" i="1" dirty="0" err="1" smtClean="0">
                <a:solidFill>
                  <a:srgbClr val="01047F"/>
                </a:solidFill>
              </a:rPr>
              <a:t>pulse</a:t>
            </a:r>
            <a:r>
              <a:rPr lang="it-IT" b="1" i="1" dirty="0" smtClean="0">
                <a:solidFill>
                  <a:srgbClr val="01047F"/>
                </a:solidFill>
              </a:rPr>
              <a:t> 0.3 ppm 7days – </a:t>
            </a:r>
            <a:r>
              <a:rPr lang="it-IT" b="1" i="1" dirty="0" err="1" smtClean="0">
                <a:solidFill>
                  <a:srgbClr val="01047F"/>
                </a:solidFill>
              </a:rPr>
              <a:t>Ozone</a:t>
            </a:r>
            <a:r>
              <a:rPr lang="it-IT" b="1" i="1" dirty="0" smtClean="0">
                <a:solidFill>
                  <a:srgbClr val="01047F"/>
                </a:solidFill>
              </a:rPr>
              <a:t> </a:t>
            </a:r>
            <a:r>
              <a:rPr lang="it-IT" b="1" i="1" dirty="0" err="1" smtClean="0">
                <a:solidFill>
                  <a:srgbClr val="01047F"/>
                </a:solidFill>
              </a:rPr>
              <a:t>continous</a:t>
            </a:r>
            <a:endParaRPr lang="it-IT" b="1" i="1" dirty="0">
              <a:solidFill>
                <a:srgbClr val="01047F"/>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igieneambiental.com/sites/default/files/images/productos/cabecera/icar-14.jpg"/>
          <p:cNvPicPr>
            <a:picLocks noChangeAspect="1" noChangeArrowheads="1"/>
          </p:cNvPicPr>
          <p:nvPr/>
        </p:nvPicPr>
        <p:blipFill>
          <a:blip r:embed="rId4" cstate="print"/>
          <a:srcRect/>
          <a:stretch>
            <a:fillRect/>
          </a:stretch>
        </p:blipFill>
        <p:spPr bwMode="auto">
          <a:xfrm>
            <a:off x="395536" y="116632"/>
            <a:ext cx="952500" cy="952500"/>
          </a:xfrm>
          <a:prstGeom prst="rect">
            <a:avLst/>
          </a:prstGeom>
          <a:noFill/>
        </p:spPr>
      </p:pic>
      <p:sp>
        <p:nvSpPr>
          <p:cNvPr id="8194" name="AutoShape 2"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26" name="Picture 14" descr="http://visualsunlimited.photoshelter.com/img/pixel.gif"/>
          <p:cNvPicPr>
            <a:picLocks noChangeAspect="1" noChangeArrowheads="1"/>
          </p:cNvPicPr>
          <p:nvPr/>
        </p:nvPicPr>
        <p:blipFill>
          <a:blip r:embed="rId5"/>
          <a:srcRect/>
          <a:stretch>
            <a:fillRect/>
          </a:stretch>
        </p:blipFill>
        <p:spPr bwMode="auto">
          <a:xfrm>
            <a:off x="155575" y="-136525"/>
            <a:ext cx="9525" cy="9525"/>
          </a:xfrm>
          <a:prstGeom prst="rect">
            <a:avLst/>
          </a:prstGeom>
          <a:noFill/>
        </p:spPr>
      </p:pic>
      <p:pic>
        <p:nvPicPr>
          <p:cNvPr id="13328" name="Picture 16" descr="http://visualsunlimited.photoshelter.com/img/pixel.gif"/>
          <p:cNvPicPr>
            <a:picLocks noChangeAspect="1" noChangeArrowheads="1"/>
          </p:cNvPicPr>
          <p:nvPr/>
        </p:nvPicPr>
        <p:blipFill>
          <a:blip r:embed="rId5"/>
          <a:srcRect/>
          <a:stretch>
            <a:fillRect/>
          </a:stretch>
        </p:blipFill>
        <p:spPr bwMode="auto">
          <a:xfrm>
            <a:off x="155575" y="-136525"/>
            <a:ext cx="9525" cy="9525"/>
          </a:xfrm>
          <a:prstGeom prst="rect">
            <a:avLst/>
          </a:prstGeom>
          <a:noFill/>
        </p:spPr>
      </p:pic>
      <p:graphicFrame>
        <p:nvGraphicFramePr>
          <p:cNvPr id="9" name="Object 88"/>
          <p:cNvGraphicFramePr>
            <a:graphicFrameLocks noGrp="1" noChangeAspect="1"/>
          </p:cNvGraphicFramePr>
          <p:nvPr>
            <p:ph idx="1"/>
            <p:extLst>
              <p:ext uri="{D42A27DB-BD31-4B8C-83A1-F6EECF244321}">
                <p14:modId xmlns:p14="http://schemas.microsoft.com/office/powerpoint/2010/main" xmlns="" val="710994356"/>
              </p:ext>
            </p:extLst>
          </p:nvPr>
        </p:nvGraphicFramePr>
        <p:xfrm>
          <a:off x="395536" y="1628800"/>
          <a:ext cx="3673570" cy="1977491"/>
        </p:xfrm>
        <a:graphic>
          <a:graphicData uri="http://schemas.openxmlformats.org/presentationml/2006/ole">
            <p:oleObj spid="_x0000_s71682" name="Grafico" r:id="rId6" imgW="4600602" imgH="2476371" progId="Excel.Sheet.8">
              <p:embed/>
            </p:oleObj>
          </a:graphicData>
        </a:graphic>
      </p:graphicFrame>
      <p:graphicFrame>
        <p:nvGraphicFramePr>
          <p:cNvPr id="10" name="Object 87"/>
          <p:cNvGraphicFramePr>
            <a:graphicFrameLocks noChangeAspect="1"/>
          </p:cNvGraphicFramePr>
          <p:nvPr>
            <p:extLst>
              <p:ext uri="{D42A27DB-BD31-4B8C-83A1-F6EECF244321}">
                <p14:modId xmlns:p14="http://schemas.microsoft.com/office/powerpoint/2010/main" xmlns="" val="194333721"/>
              </p:ext>
            </p:extLst>
          </p:nvPr>
        </p:nvGraphicFramePr>
        <p:xfrm>
          <a:off x="5139483" y="1670298"/>
          <a:ext cx="3608981" cy="1974726"/>
        </p:xfrm>
        <a:graphic>
          <a:graphicData uri="http://schemas.openxmlformats.org/presentationml/2006/ole">
            <p:oleObj spid="_x0000_s71683" name="Grafico" r:id="rId7" imgW="4629167" imgH="2533769" progId="Excel.Sheet.8">
              <p:embed/>
            </p:oleObj>
          </a:graphicData>
        </a:graphic>
      </p:graphicFrame>
      <p:sp>
        <p:nvSpPr>
          <p:cNvPr id="14" name="Text Box 81"/>
          <p:cNvSpPr txBox="1">
            <a:spLocks noChangeArrowheads="1"/>
          </p:cNvSpPr>
          <p:nvPr/>
        </p:nvSpPr>
        <p:spPr bwMode="auto">
          <a:xfrm>
            <a:off x="1043608" y="908720"/>
            <a:ext cx="7128792" cy="432048"/>
          </a:xfrm>
          <a:prstGeom prst="rect">
            <a:avLst/>
          </a:prstGeom>
          <a:noFill/>
          <a:ln w="9525">
            <a:noFill/>
            <a:miter lim="800000"/>
            <a:headEnd/>
            <a:tailEnd/>
          </a:ln>
        </p:spPr>
        <p:txBody>
          <a:bodyPr lIns="106680" tIns="53340" rIns="106680" bIns="53340" anchor="ctr"/>
          <a:lstStyle/>
          <a:p>
            <a:pPr marL="0" lvl="1" indent="-230188" algn="ctr" defTabSz="1006475">
              <a:lnSpc>
                <a:spcPct val="80000"/>
              </a:lnSpc>
              <a:spcAft>
                <a:spcPct val="15000"/>
              </a:spcAft>
            </a:pPr>
            <a:r>
              <a:rPr lang="en-US" altLang="it-IT" sz="1600" b="1" dirty="0" smtClean="0">
                <a:solidFill>
                  <a:srgbClr val="002060"/>
                </a:solidFill>
                <a:latin typeface="Calibri" pitchFamily="34" charset="0"/>
                <a:cs typeface="Times New Roman" pitchFamily="18" charset="0"/>
              </a:rPr>
              <a:t>Effect </a:t>
            </a:r>
            <a:r>
              <a:rPr lang="en-US" altLang="it-IT" sz="1600" b="1" dirty="0">
                <a:solidFill>
                  <a:srgbClr val="002060"/>
                </a:solidFill>
                <a:latin typeface="Calibri" pitchFamily="34" charset="0"/>
                <a:cs typeface="Times New Roman" pitchFamily="18" charset="0"/>
              </a:rPr>
              <a:t>of </a:t>
            </a:r>
            <a:r>
              <a:rPr lang="en-US" altLang="it-IT" sz="1600" b="1" dirty="0">
                <a:solidFill>
                  <a:srgbClr val="002060"/>
                </a:solidFill>
                <a:latin typeface="Calibri" pitchFamily="34" charset="0"/>
              </a:rPr>
              <a:t>O</a:t>
            </a:r>
            <a:r>
              <a:rPr lang="en-US" altLang="it-IT" sz="1600" b="1" baseline="-25000" dirty="0">
                <a:solidFill>
                  <a:srgbClr val="002060"/>
                </a:solidFill>
                <a:latin typeface="Calibri" pitchFamily="34" charset="0"/>
              </a:rPr>
              <a:t>3 </a:t>
            </a:r>
            <a:r>
              <a:rPr lang="en-US" altLang="it-IT" sz="1600" b="1" dirty="0">
                <a:solidFill>
                  <a:srgbClr val="002060"/>
                </a:solidFill>
                <a:latin typeface="Calibri" pitchFamily="34" charset="0"/>
              </a:rPr>
              <a:t>on fungal contamination of raspberries, strawberries, and blueberries. </a:t>
            </a:r>
          </a:p>
        </p:txBody>
      </p:sp>
      <p:sp>
        <p:nvSpPr>
          <p:cNvPr id="13" name="Rettangolo 12"/>
          <p:cNvSpPr/>
          <p:nvPr/>
        </p:nvSpPr>
        <p:spPr>
          <a:xfrm>
            <a:off x="323528" y="1556792"/>
            <a:ext cx="3888432" cy="2160240"/>
          </a:xfrm>
          <a:prstGeom prst="rect">
            <a:avLst/>
          </a:prstGeom>
          <a:noFill/>
          <a:ln>
            <a:solidFill>
              <a:srgbClr val="F67424"/>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5004048" y="1556792"/>
            <a:ext cx="3888432" cy="2160240"/>
          </a:xfrm>
          <a:prstGeom prst="rect">
            <a:avLst/>
          </a:prstGeom>
          <a:noFill/>
          <a:ln>
            <a:solidFill>
              <a:srgbClr val="F67424"/>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7" name="Gruppo 16"/>
          <p:cNvGrpSpPr/>
          <p:nvPr/>
        </p:nvGrpSpPr>
        <p:grpSpPr>
          <a:xfrm>
            <a:off x="2324894" y="4207370"/>
            <a:ext cx="4176463" cy="2245966"/>
            <a:chOff x="2324894" y="4207370"/>
            <a:chExt cx="4176463" cy="2245966"/>
          </a:xfrm>
        </p:grpSpPr>
        <p:graphicFrame>
          <p:nvGraphicFramePr>
            <p:cNvPr id="11" name="Object 89"/>
            <p:cNvGraphicFramePr>
              <a:graphicFrameLocks noChangeAspect="1"/>
            </p:cNvGraphicFramePr>
            <p:nvPr>
              <p:extLst>
                <p:ext uri="{D42A27DB-BD31-4B8C-83A1-F6EECF244321}">
                  <p14:modId xmlns:p14="http://schemas.microsoft.com/office/powerpoint/2010/main" xmlns="" val="748546019"/>
                </p:ext>
              </p:extLst>
            </p:nvPr>
          </p:nvGraphicFramePr>
          <p:xfrm>
            <a:off x="2339144" y="4221088"/>
            <a:ext cx="4029191" cy="2232248"/>
          </p:xfrm>
          <a:graphic>
            <a:graphicData uri="http://schemas.openxmlformats.org/presentationml/2006/ole">
              <p:oleObj spid="_x0000_s71684" name="Grafico" r:id="rId8" imgW="4676851" imgH="2590935" progId="Excel.Sheet.8">
                <p:embed/>
              </p:oleObj>
            </a:graphicData>
          </a:graphic>
        </p:graphicFrame>
        <p:sp>
          <p:nvSpPr>
            <p:cNvPr id="16" name="Rettangolo 15"/>
            <p:cNvSpPr/>
            <p:nvPr/>
          </p:nvSpPr>
          <p:spPr>
            <a:xfrm>
              <a:off x="2324894" y="4207370"/>
              <a:ext cx="4176463" cy="2173958"/>
            </a:xfrm>
            <a:prstGeom prst="rect">
              <a:avLst/>
            </a:prstGeom>
            <a:noFill/>
            <a:ln>
              <a:solidFill>
                <a:srgbClr val="F67424"/>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38918" name="Picture 6" descr="http://www.childrensfoodtrust.org.uk/assets/images/food-images/seasonal-berries/mixed_berries.jpg/scaled_mixed_berries_400x0.jpg"/>
          <p:cNvPicPr>
            <a:picLocks noChangeAspect="1" noChangeArrowheads="1"/>
          </p:cNvPicPr>
          <p:nvPr/>
        </p:nvPicPr>
        <p:blipFill>
          <a:blip r:embed="rId9" cstate="print"/>
          <a:srcRect l="8350" t="15428" r="31171" b="15144"/>
          <a:stretch>
            <a:fillRect/>
          </a:stretch>
        </p:blipFill>
        <p:spPr bwMode="auto">
          <a:xfrm rot="19630116">
            <a:off x="7195286" y="5542986"/>
            <a:ext cx="2021856" cy="1137294"/>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igieneambiental.com/sites/default/files/images/productos/cabecera/icar-14.jpg"/>
          <p:cNvPicPr>
            <a:picLocks noChangeAspect="1" noChangeArrowheads="1"/>
          </p:cNvPicPr>
          <p:nvPr/>
        </p:nvPicPr>
        <p:blipFill>
          <a:blip r:embed="rId4" cstate="print"/>
          <a:srcRect/>
          <a:stretch>
            <a:fillRect/>
          </a:stretch>
        </p:blipFill>
        <p:spPr bwMode="auto">
          <a:xfrm>
            <a:off x="395536" y="116632"/>
            <a:ext cx="952500" cy="952500"/>
          </a:xfrm>
          <a:prstGeom prst="rect">
            <a:avLst/>
          </a:prstGeom>
          <a:noFill/>
        </p:spPr>
      </p:pic>
      <p:sp>
        <p:nvSpPr>
          <p:cNvPr id="8194" name="AutoShape 2"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26" name="Picture 14" descr="http://visualsunlimited.photoshelter.com/img/pixel.gif"/>
          <p:cNvPicPr>
            <a:picLocks noChangeAspect="1" noChangeArrowheads="1"/>
          </p:cNvPicPr>
          <p:nvPr/>
        </p:nvPicPr>
        <p:blipFill>
          <a:blip r:embed="rId5"/>
          <a:srcRect/>
          <a:stretch>
            <a:fillRect/>
          </a:stretch>
        </p:blipFill>
        <p:spPr bwMode="auto">
          <a:xfrm>
            <a:off x="155575" y="-136525"/>
            <a:ext cx="9525" cy="9525"/>
          </a:xfrm>
          <a:prstGeom prst="rect">
            <a:avLst/>
          </a:prstGeom>
          <a:noFill/>
        </p:spPr>
      </p:pic>
      <p:pic>
        <p:nvPicPr>
          <p:cNvPr id="13328" name="Picture 16" descr="http://visualsunlimited.photoshelter.com/img/pixel.gif"/>
          <p:cNvPicPr>
            <a:picLocks noChangeAspect="1" noChangeArrowheads="1"/>
          </p:cNvPicPr>
          <p:nvPr/>
        </p:nvPicPr>
        <p:blipFill>
          <a:blip r:embed="rId5"/>
          <a:srcRect/>
          <a:stretch>
            <a:fillRect/>
          </a:stretch>
        </p:blipFill>
        <p:spPr bwMode="auto">
          <a:xfrm>
            <a:off x="155575" y="-136525"/>
            <a:ext cx="9525" cy="9525"/>
          </a:xfrm>
          <a:prstGeom prst="rect">
            <a:avLst/>
          </a:prstGeom>
          <a:noFill/>
        </p:spPr>
      </p:pic>
      <p:graphicFrame>
        <p:nvGraphicFramePr>
          <p:cNvPr id="11" name="Object 93"/>
          <p:cNvGraphicFramePr>
            <a:graphicFrameLocks noChangeAspect="1"/>
          </p:cNvGraphicFramePr>
          <p:nvPr/>
        </p:nvGraphicFramePr>
        <p:xfrm>
          <a:off x="1547664" y="2060848"/>
          <a:ext cx="6132038" cy="3744417"/>
        </p:xfrm>
        <a:graphic>
          <a:graphicData uri="http://schemas.openxmlformats.org/presentationml/2006/ole">
            <p:oleObj spid="_x0000_s37890" name="Worksheet" r:id="rId6" imgW="7071360" imgH="5455964" progId="Excel.Sheet.8">
              <p:embed/>
            </p:oleObj>
          </a:graphicData>
        </a:graphic>
      </p:graphicFrame>
      <p:sp>
        <p:nvSpPr>
          <p:cNvPr id="13" name="Text Box 31"/>
          <p:cNvSpPr txBox="1">
            <a:spLocks noChangeArrowheads="1"/>
          </p:cNvSpPr>
          <p:nvPr/>
        </p:nvSpPr>
        <p:spPr bwMode="auto">
          <a:xfrm>
            <a:off x="720080" y="1196752"/>
            <a:ext cx="8028384" cy="720080"/>
          </a:xfrm>
          <a:prstGeom prst="rect">
            <a:avLst/>
          </a:prstGeom>
          <a:noFill/>
          <a:ln w="9525">
            <a:noFill/>
            <a:miter lim="800000"/>
            <a:headEnd/>
            <a:tailEnd/>
          </a:ln>
        </p:spPr>
        <p:txBody>
          <a:bodyPr lIns="0" tIns="0" rIns="0" bIns="0" anchor="ctr"/>
          <a:lstStyle/>
          <a:p>
            <a:pPr marL="0" lvl="1" indent="-230188" algn="ctr" defTabSz="1006475"/>
            <a:r>
              <a:rPr lang="en-US" altLang="it-IT" sz="1400" b="1" dirty="0">
                <a:solidFill>
                  <a:srgbClr val="01047F"/>
                </a:solidFill>
                <a:latin typeface="+mj-lt"/>
                <a:cs typeface="Times New Roman" pitchFamily="18" charset="0"/>
              </a:rPr>
              <a:t> </a:t>
            </a:r>
            <a:r>
              <a:rPr lang="it-IT" altLang="it-IT" sz="1400" b="1" dirty="0" err="1" smtClean="0">
                <a:solidFill>
                  <a:srgbClr val="01047F"/>
                </a:solidFill>
                <a:latin typeface="+mj-lt"/>
                <a:cs typeface="Times New Roman" pitchFamily="18" charset="0"/>
              </a:rPr>
              <a:t>Effect</a:t>
            </a:r>
            <a:r>
              <a:rPr lang="it-IT" altLang="it-IT" sz="1400" b="1" dirty="0" smtClean="0">
                <a:solidFill>
                  <a:srgbClr val="01047F"/>
                </a:solidFill>
                <a:latin typeface="+mj-lt"/>
                <a:cs typeface="Times New Roman" pitchFamily="18" charset="0"/>
              </a:rPr>
              <a:t> </a:t>
            </a:r>
            <a:r>
              <a:rPr lang="it-IT" altLang="it-IT" sz="1400" b="1" dirty="0" err="1">
                <a:solidFill>
                  <a:srgbClr val="01047F"/>
                </a:solidFill>
                <a:latin typeface="+mj-lt"/>
                <a:cs typeface="Times New Roman" pitchFamily="18" charset="0"/>
              </a:rPr>
              <a:t>of</a:t>
            </a:r>
            <a:r>
              <a:rPr lang="it-IT" altLang="it-IT" sz="1400" b="1" dirty="0">
                <a:solidFill>
                  <a:srgbClr val="01047F"/>
                </a:solidFill>
                <a:latin typeface="+mj-lt"/>
                <a:cs typeface="Times New Roman" pitchFamily="18" charset="0"/>
              </a:rPr>
              <a:t> O</a:t>
            </a:r>
            <a:r>
              <a:rPr lang="it-IT" altLang="it-IT" sz="1400" b="1" baseline="-25000" dirty="0">
                <a:solidFill>
                  <a:srgbClr val="01047F"/>
                </a:solidFill>
                <a:latin typeface="+mj-lt"/>
                <a:cs typeface="Times New Roman" pitchFamily="18" charset="0"/>
              </a:rPr>
              <a:t>3</a:t>
            </a:r>
            <a:r>
              <a:rPr lang="it-IT" altLang="it-IT" sz="1400" b="1" dirty="0">
                <a:solidFill>
                  <a:srgbClr val="01047F"/>
                </a:solidFill>
                <a:latin typeface="+mj-lt"/>
                <a:cs typeface="Times New Roman" pitchFamily="18" charset="0"/>
              </a:rPr>
              <a:t> on the </a:t>
            </a:r>
            <a:r>
              <a:rPr lang="it-IT" altLang="it-IT" sz="1400" b="1" dirty="0" err="1">
                <a:solidFill>
                  <a:srgbClr val="01047F"/>
                </a:solidFill>
                <a:latin typeface="+mj-lt"/>
                <a:cs typeface="Times New Roman" pitchFamily="18" charset="0"/>
              </a:rPr>
              <a:t>activity</a:t>
            </a:r>
            <a:r>
              <a:rPr lang="it-IT" altLang="it-IT" sz="1400" b="1" dirty="0">
                <a:solidFill>
                  <a:srgbClr val="01047F"/>
                </a:solidFill>
                <a:latin typeface="+mj-lt"/>
                <a:cs typeface="Times New Roman" pitchFamily="18" charset="0"/>
              </a:rPr>
              <a:t> </a:t>
            </a:r>
            <a:r>
              <a:rPr lang="it-IT" altLang="it-IT" sz="1400" b="1" dirty="0" err="1">
                <a:solidFill>
                  <a:srgbClr val="01047F"/>
                </a:solidFill>
                <a:latin typeface="+mj-lt"/>
                <a:cs typeface="Times New Roman" pitchFamily="18" charset="0"/>
              </a:rPr>
              <a:t>of</a:t>
            </a:r>
            <a:r>
              <a:rPr lang="it-IT" altLang="it-IT" sz="1400" b="1" dirty="0">
                <a:solidFill>
                  <a:srgbClr val="01047F"/>
                </a:solidFill>
                <a:latin typeface="+mj-lt"/>
                <a:cs typeface="Times New Roman" pitchFamily="18" charset="0"/>
              </a:rPr>
              <a:t> </a:t>
            </a:r>
            <a:r>
              <a:rPr lang="en-US" altLang="it-IT" sz="1400" b="1" dirty="0" err="1" smtClean="0">
                <a:solidFill>
                  <a:srgbClr val="01047F"/>
                </a:solidFill>
                <a:latin typeface="+mj-lt"/>
              </a:rPr>
              <a:t>catalase</a:t>
            </a:r>
            <a:r>
              <a:rPr lang="en-US" altLang="it-IT" sz="1400" b="1" dirty="0" smtClean="0">
                <a:solidFill>
                  <a:srgbClr val="01047F"/>
                </a:solidFill>
                <a:latin typeface="+mj-lt"/>
              </a:rPr>
              <a:t> (</a:t>
            </a:r>
            <a:r>
              <a:rPr lang="it-IT" altLang="it-IT" sz="1400" b="1" dirty="0" smtClean="0">
                <a:solidFill>
                  <a:srgbClr val="01047F"/>
                </a:solidFill>
                <a:latin typeface="+mj-lt"/>
                <a:cs typeface="Times New Roman" pitchFamily="18" charset="0"/>
              </a:rPr>
              <a:t>CAT), </a:t>
            </a:r>
            <a:r>
              <a:rPr lang="en-US" altLang="it-IT" sz="1400" b="1" dirty="0" smtClean="0">
                <a:solidFill>
                  <a:srgbClr val="01047F"/>
                </a:solidFill>
                <a:latin typeface="+mj-lt"/>
              </a:rPr>
              <a:t>Superoxide dismutase (</a:t>
            </a:r>
            <a:r>
              <a:rPr lang="it-IT" altLang="it-IT" sz="1400" b="1" dirty="0" smtClean="0">
                <a:solidFill>
                  <a:srgbClr val="01047F"/>
                </a:solidFill>
                <a:latin typeface="+mj-lt"/>
                <a:cs typeface="Times New Roman" pitchFamily="18" charset="0"/>
              </a:rPr>
              <a:t>SOD) and  </a:t>
            </a:r>
            <a:r>
              <a:rPr lang="en-US" altLang="it-IT" sz="1400" b="1" dirty="0" smtClean="0">
                <a:solidFill>
                  <a:srgbClr val="01047F"/>
                </a:solidFill>
                <a:latin typeface="+mj-lt"/>
              </a:rPr>
              <a:t>glutathione </a:t>
            </a:r>
            <a:r>
              <a:rPr lang="en-US" altLang="it-IT" sz="1400" b="1" dirty="0" err="1" smtClean="0">
                <a:solidFill>
                  <a:srgbClr val="01047F"/>
                </a:solidFill>
                <a:latin typeface="+mj-lt"/>
              </a:rPr>
              <a:t>peroxidase</a:t>
            </a:r>
            <a:r>
              <a:rPr lang="en-US" altLang="it-IT" sz="1400" b="1" dirty="0" smtClean="0">
                <a:solidFill>
                  <a:srgbClr val="01047F"/>
                </a:solidFill>
                <a:latin typeface="+mj-lt"/>
              </a:rPr>
              <a:t> (</a:t>
            </a:r>
            <a:r>
              <a:rPr lang="it-IT" altLang="it-IT" sz="1400" b="1" dirty="0" smtClean="0">
                <a:solidFill>
                  <a:srgbClr val="01047F"/>
                </a:solidFill>
                <a:latin typeface="+mj-lt"/>
                <a:cs typeface="Times New Roman" pitchFamily="18" charset="0"/>
              </a:rPr>
              <a:t>GPX) </a:t>
            </a:r>
            <a:r>
              <a:rPr lang="it-IT" altLang="it-IT" sz="1400" b="1" dirty="0">
                <a:solidFill>
                  <a:srgbClr val="01047F"/>
                </a:solidFill>
                <a:latin typeface="+mj-lt"/>
                <a:cs typeface="Times New Roman" pitchFamily="18" charset="0"/>
              </a:rPr>
              <a:t>in </a:t>
            </a:r>
            <a:r>
              <a:rPr lang="it-IT" altLang="it-IT" sz="1400" b="1" dirty="0" err="1">
                <a:solidFill>
                  <a:srgbClr val="01047F"/>
                </a:solidFill>
                <a:latin typeface="+mj-lt"/>
                <a:cs typeface="Times New Roman" pitchFamily="18" charset="0"/>
              </a:rPr>
              <a:t>Raspberries</a:t>
            </a:r>
            <a:r>
              <a:rPr lang="it-IT" altLang="it-IT" sz="1400" b="1" dirty="0">
                <a:solidFill>
                  <a:srgbClr val="01047F"/>
                </a:solidFill>
                <a:latin typeface="+mj-lt"/>
                <a:cs typeface="Times New Roman" pitchFamily="18" charset="0"/>
              </a:rPr>
              <a:t> (RB), </a:t>
            </a:r>
            <a:r>
              <a:rPr lang="it-IT" altLang="it-IT" sz="1400" b="1" dirty="0" err="1">
                <a:solidFill>
                  <a:srgbClr val="01047F"/>
                </a:solidFill>
                <a:latin typeface="+mj-lt"/>
                <a:cs typeface="Times New Roman" pitchFamily="18" charset="0"/>
              </a:rPr>
              <a:t>Strawberries</a:t>
            </a:r>
            <a:r>
              <a:rPr lang="it-IT" altLang="it-IT" sz="1400" b="1" dirty="0">
                <a:solidFill>
                  <a:srgbClr val="01047F"/>
                </a:solidFill>
                <a:latin typeface="+mj-lt"/>
                <a:cs typeface="Times New Roman" pitchFamily="18" charset="0"/>
              </a:rPr>
              <a:t> (SB), </a:t>
            </a:r>
            <a:r>
              <a:rPr lang="it-IT" altLang="it-IT" sz="1400" b="1" dirty="0" err="1">
                <a:solidFill>
                  <a:srgbClr val="01047F"/>
                </a:solidFill>
                <a:latin typeface="+mj-lt"/>
                <a:cs typeface="Times New Roman" pitchFamily="18" charset="0"/>
              </a:rPr>
              <a:t>Blueberries</a:t>
            </a:r>
            <a:r>
              <a:rPr lang="it-IT" altLang="it-IT" sz="1400" b="1" dirty="0">
                <a:solidFill>
                  <a:srgbClr val="01047F"/>
                </a:solidFill>
                <a:latin typeface="+mj-lt"/>
                <a:cs typeface="Times New Roman" pitchFamily="18" charset="0"/>
              </a:rPr>
              <a:t> (BB) </a:t>
            </a:r>
            <a:r>
              <a:rPr lang="it-IT" altLang="it-IT" sz="1400" b="1" dirty="0" err="1">
                <a:solidFill>
                  <a:srgbClr val="01047F"/>
                </a:solidFill>
                <a:latin typeface="+mj-lt"/>
                <a:cs typeface="Times New Roman" pitchFamily="18" charset="0"/>
              </a:rPr>
              <a:t>stored</a:t>
            </a:r>
            <a:r>
              <a:rPr lang="it-IT" altLang="it-IT" sz="1400" b="1" dirty="0">
                <a:solidFill>
                  <a:srgbClr val="01047F"/>
                </a:solidFill>
                <a:latin typeface="+mj-lt"/>
                <a:cs typeface="Times New Roman" pitchFamily="18" charset="0"/>
              </a:rPr>
              <a:t> at 4°C </a:t>
            </a:r>
            <a:r>
              <a:rPr lang="it-IT" altLang="it-IT" sz="1400" b="1" dirty="0" err="1">
                <a:solidFill>
                  <a:srgbClr val="01047F"/>
                </a:solidFill>
                <a:latin typeface="+mj-lt"/>
                <a:cs typeface="Times New Roman" pitchFamily="18" charset="0"/>
              </a:rPr>
              <a:t>for</a:t>
            </a:r>
            <a:r>
              <a:rPr lang="it-IT" altLang="it-IT" sz="1400" b="1" dirty="0">
                <a:solidFill>
                  <a:srgbClr val="01047F"/>
                </a:solidFill>
                <a:latin typeface="+mj-lt"/>
                <a:cs typeface="Times New Roman" pitchFamily="18" charset="0"/>
              </a:rPr>
              <a:t> 7 </a:t>
            </a:r>
            <a:r>
              <a:rPr lang="it-IT" altLang="it-IT" sz="1400" b="1" dirty="0" err="1">
                <a:solidFill>
                  <a:srgbClr val="01047F"/>
                </a:solidFill>
                <a:latin typeface="+mj-lt"/>
                <a:cs typeface="Times New Roman" pitchFamily="18" charset="0"/>
              </a:rPr>
              <a:t>days</a:t>
            </a:r>
            <a:r>
              <a:rPr lang="it-IT" altLang="it-IT" sz="1400" b="1" dirty="0">
                <a:solidFill>
                  <a:srgbClr val="01047F"/>
                </a:solidFill>
                <a:latin typeface="+mj-lt"/>
                <a:cs typeface="Times New Roman" pitchFamily="18" charset="0"/>
              </a:rPr>
              <a:t>.</a:t>
            </a:r>
            <a:endParaRPr lang="en-US" altLang="it-IT" sz="1400" b="1" dirty="0">
              <a:solidFill>
                <a:srgbClr val="01047F"/>
              </a:solidFill>
              <a:latin typeface="+mj-lt"/>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igieneambiental.com/sites/default/files/images/productos/cabecera/icar-14.jpg"/>
          <p:cNvPicPr>
            <a:picLocks noChangeAspect="1" noChangeArrowheads="1"/>
          </p:cNvPicPr>
          <p:nvPr/>
        </p:nvPicPr>
        <p:blipFill>
          <a:blip r:embed="rId3" cstate="print"/>
          <a:srcRect/>
          <a:stretch>
            <a:fillRect/>
          </a:stretch>
        </p:blipFill>
        <p:spPr bwMode="auto">
          <a:xfrm>
            <a:off x="395536" y="116632"/>
            <a:ext cx="952500" cy="952500"/>
          </a:xfrm>
          <a:prstGeom prst="rect">
            <a:avLst/>
          </a:prstGeom>
          <a:noFill/>
        </p:spPr>
      </p:pic>
      <p:sp>
        <p:nvSpPr>
          <p:cNvPr id="8194" name="AutoShape 2"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26" name="Picture 14"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13328" name="Picture 16"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9" name="Text Box 12"/>
          <p:cNvSpPr txBox="1">
            <a:spLocks noChangeArrowheads="1"/>
          </p:cNvSpPr>
          <p:nvPr/>
        </p:nvSpPr>
        <p:spPr bwMode="auto">
          <a:xfrm>
            <a:off x="1171575" y="2246313"/>
            <a:ext cx="184150" cy="457200"/>
          </a:xfrm>
          <a:prstGeom prst="rect">
            <a:avLst/>
          </a:prstGeom>
          <a:noFill/>
          <a:ln w="9525">
            <a:noFill/>
            <a:miter lim="800000"/>
            <a:headEnd/>
            <a:tailEnd/>
          </a:ln>
        </p:spPr>
        <p:txBody>
          <a:bodyPr>
            <a:spAutoFit/>
          </a:bodyPr>
          <a:lstStyle/>
          <a:p>
            <a:pPr marL="342900" indent="-342900">
              <a:spcBef>
                <a:spcPct val="50000"/>
              </a:spcBef>
            </a:pPr>
            <a:endParaRPr lang="it-IT"/>
          </a:p>
        </p:txBody>
      </p:sp>
      <p:sp>
        <p:nvSpPr>
          <p:cNvPr id="12" name="Text Box 31"/>
          <p:cNvSpPr txBox="1">
            <a:spLocks noChangeArrowheads="1"/>
          </p:cNvSpPr>
          <p:nvPr/>
        </p:nvSpPr>
        <p:spPr bwMode="auto">
          <a:xfrm>
            <a:off x="899592" y="1052736"/>
            <a:ext cx="7812360" cy="432048"/>
          </a:xfrm>
          <a:prstGeom prst="rect">
            <a:avLst/>
          </a:prstGeom>
          <a:noFill/>
          <a:ln w="9525">
            <a:noFill/>
            <a:miter lim="800000"/>
            <a:headEnd/>
            <a:tailEnd/>
          </a:ln>
        </p:spPr>
        <p:txBody>
          <a:bodyPr lIns="0" tIns="0" rIns="0" bIns="0" anchor="ctr"/>
          <a:lstStyle/>
          <a:p>
            <a:pPr marL="0" lvl="1" indent="-230188" algn="ctr" defTabSz="1006475">
              <a:lnSpc>
                <a:spcPct val="80000"/>
              </a:lnSpc>
            </a:pPr>
            <a:r>
              <a:rPr lang="en-US" altLang="it-IT" sz="1600" b="1" dirty="0">
                <a:solidFill>
                  <a:srgbClr val="002060"/>
                </a:solidFill>
                <a:latin typeface="Calibri" pitchFamily="34" charset="0"/>
                <a:cs typeface="Times New Roman" pitchFamily="18" charset="0"/>
              </a:rPr>
              <a:t> </a:t>
            </a:r>
            <a:r>
              <a:rPr lang="it-IT" altLang="it-IT" sz="1600" b="1" dirty="0" err="1" smtClean="0">
                <a:solidFill>
                  <a:srgbClr val="002060"/>
                </a:solidFill>
                <a:latin typeface="Calibri" pitchFamily="34" charset="0"/>
                <a:cs typeface="Times New Roman" pitchFamily="18" charset="0"/>
              </a:rPr>
              <a:t>Effect</a:t>
            </a:r>
            <a:r>
              <a:rPr lang="it-IT" altLang="it-IT" sz="1600" b="1" dirty="0" smtClean="0">
                <a:solidFill>
                  <a:srgbClr val="002060"/>
                </a:solidFill>
                <a:latin typeface="Calibri" pitchFamily="34" charset="0"/>
                <a:cs typeface="Times New Roman" pitchFamily="18" charset="0"/>
              </a:rPr>
              <a:t> </a:t>
            </a:r>
            <a:r>
              <a:rPr lang="it-IT" altLang="it-IT" sz="1600" b="1" dirty="0" err="1">
                <a:solidFill>
                  <a:srgbClr val="002060"/>
                </a:solidFill>
                <a:latin typeface="Calibri" pitchFamily="34" charset="0"/>
                <a:cs typeface="Times New Roman" pitchFamily="18" charset="0"/>
              </a:rPr>
              <a:t>of</a:t>
            </a:r>
            <a:r>
              <a:rPr lang="it-IT" altLang="it-IT" sz="1600" b="1" dirty="0">
                <a:solidFill>
                  <a:srgbClr val="002060"/>
                </a:solidFill>
                <a:latin typeface="Calibri" pitchFamily="34" charset="0"/>
                <a:cs typeface="Times New Roman" pitchFamily="18" charset="0"/>
              </a:rPr>
              <a:t> O</a:t>
            </a:r>
            <a:r>
              <a:rPr lang="it-IT" altLang="it-IT" sz="1600" b="1" baseline="-25000" dirty="0">
                <a:solidFill>
                  <a:srgbClr val="002060"/>
                </a:solidFill>
                <a:latin typeface="Calibri" pitchFamily="34" charset="0"/>
                <a:cs typeface="Times New Roman" pitchFamily="18" charset="0"/>
              </a:rPr>
              <a:t>3</a:t>
            </a:r>
            <a:r>
              <a:rPr lang="it-IT" altLang="it-IT" sz="1600" b="1" dirty="0">
                <a:solidFill>
                  <a:srgbClr val="002060"/>
                </a:solidFill>
                <a:latin typeface="Calibri" pitchFamily="34" charset="0"/>
                <a:cs typeface="Times New Roman" pitchFamily="18" charset="0"/>
              </a:rPr>
              <a:t> on </a:t>
            </a:r>
            <a:r>
              <a:rPr lang="it-IT" altLang="it-IT" sz="1600" b="1" dirty="0" err="1">
                <a:solidFill>
                  <a:srgbClr val="002060"/>
                </a:solidFill>
                <a:latin typeface="Calibri" pitchFamily="34" charset="0"/>
                <a:cs typeface="Times New Roman" pitchFamily="18" charset="0"/>
              </a:rPr>
              <a:t>Anthocyanins</a:t>
            </a:r>
            <a:r>
              <a:rPr lang="it-IT" altLang="it-IT" sz="1600" b="1" dirty="0">
                <a:solidFill>
                  <a:srgbClr val="002060"/>
                </a:solidFill>
                <a:latin typeface="Calibri" pitchFamily="34" charset="0"/>
                <a:cs typeface="Times New Roman" pitchFamily="18" charset="0"/>
              </a:rPr>
              <a:t> and </a:t>
            </a:r>
            <a:r>
              <a:rPr lang="it-IT" altLang="it-IT" sz="1600" b="1" dirty="0" err="1">
                <a:solidFill>
                  <a:srgbClr val="002060"/>
                </a:solidFill>
                <a:latin typeface="Calibri" pitchFamily="34" charset="0"/>
                <a:cs typeface="Times New Roman" pitchFamily="18" charset="0"/>
              </a:rPr>
              <a:t>Flavonol</a:t>
            </a:r>
            <a:r>
              <a:rPr lang="it-IT" altLang="it-IT" sz="1600" b="1" dirty="0">
                <a:solidFill>
                  <a:srgbClr val="002060"/>
                </a:solidFill>
                <a:latin typeface="Calibri" pitchFamily="34" charset="0"/>
                <a:cs typeface="Times New Roman" pitchFamily="18" charset="0"/>
              </a:rPr>
              <a:t> </a:t>
            </a:r>
            <a:r>
              <a:rPr lang="it-IT" altLang="it-IT" sz="1600" b="1" dirty="0" err="1">
                <a:solidFill>
                  <a:srgbClr val="002060"/>
                </a:solidFill>
                <a:latin typeface="Calibri" pitchFamily="34" charset="0"/>
                <a:cs typeface="Times New Roman" pitchFamily="18" charset="0"/>
              </a:rPr>
              <a:t>content</a:t>
            </a:r>
            <a:r>
              <a:rPr lang="it-IT" altLang="it-IT" sz="1600" b="1" dirty="0">
                <a:solidFill>
                  <a:srgbClr val="002060"/>
                </a:solidFill>
                <a:latin typeface="Calibri" pitchFamily="34" charset="0"/>
                <a:cs typeface="Times New Roman" pitchFamily="18" charset="0"/>
              </a:rPr>
              <a:t> in </a:t>
            </a:r>
            <a:r>
              <a:rPr lang="it-IT" altLang="it-IT" sz="1600" b="1" dirty="0" err="1">
                <a:solidFill>
                  <a:srgbClr val="002060"/>
                </a:solidFill>
                <a:latin typeface="Calibri" pitchFamily="34" charset="0"/>
                <a:cs typeface="Times New Roman" pitchFamily="18" charset="0"/>
              </a:rPr>
              <a:t>Raspberries</a:t>
            </a:r>
            <a:r>
              <a:rPr lang="it-IT" altLang="it-IT" sz="1600" b="1" dirty="0">
                <a:solidFill>
                  <a:srgbClr val="002060"/>
                </a:solidFill>
                <a:latin typeface="Calibri" pitchFamily="34" charset="0"/>
                <a:cs typeface="Times New Roman" pitchFamily="18" charset="0"/>
              </a:rPr>
              <a:t>, </a:t>
            </a:r>
            <a:r>
              <a:rPr lang="it-IT" altLang="it-IT" sz="1600" b="1" dirty="0" err="1">
                <a:solidFill>
                  <a:srgbClr val="002060"/>
                </a:solidFill>
                <a:latin typeface="Calibri" pitchFamily="34" charset="0"/>
                <a:cs typeface="Times New Roman" pitchFamily="18" charset="0"/>
              </a:rPr>
              <a:t>Strawberries</a:t>
            </a:r>
            <a:r>
              <a:rPr lang="it-IT" altLang="it-IT" sz="1600" b="1" dirty="0">
                <a:solidFill>
                  <a:srgbClr val="002060"/>
                </a:solidFill>
                <a:latin typeface="Calibri" pitchFamily="34" charset="0"/>
                <a:cs typeface="Times New Roman" pitchFamily="18" charset="0"/>
              </a:rPr>
              <a:t>, </a:t>
            </a:r>
            <a:r>
              <a:rPr lang="it-IT" altLang="it-IT" sz="1600" b="1" dirty="0" err="1">
                <a:solidFill>
                  <a:srgbClr val="002060"/>
                </a:solidFill>
                <a:latin typeface="Calibri" pitchFamily="34" charset="0"/>
                <a:cs typeface="Times New Roman" pitchFamily="18" charset="0"/>
              </a:rPr>
              <a:t>Blueberries</a:t>
            </a:r>
            <a:r>
              <a:rPr lang="it-IT" altLang="it-IT" sz="1600" b="1" dirty="0">
                <a:solidFill>
                  <a:srgbClr val="002060"/>
                </a:solidFill>
                <a:latin typeface="Calibri" pitchFamily="34" charset="0"/>
                <a:cs typeface="Times New Roman" pitchFamily="18" charset="0"/>
              </a:rPr>
              <a:t> </a:t>
            </a:r>
            <a:r>
              <a:rPr lang="it-IT" altLang="it-IT" sz="1600" b="1" dirty="0" err="1">
                <a:solidFill>
                  <a:srgbClr val="002060"/>
                </a:solidFill>
                <a:latin typeface="Calibri" pitchFamily="34" charset="0"/>
                <a:cs typeface="Times New Roman" pitchFamily="18" charset="0"/>
              </a:rPr>
              <a:t>stored</a:t>
            </a:r>
            <a:r>
              <a:rPr lang="it-IT" altLang="it-IT" sz="1600" b="1" dirty="0">
                <a:solidFill>
                  <a:srgbClr val="002060"/>
                </a:solidFill>
                <a:latin typeface="Calibri" pitchFamily="34" charset="0"/>
                <a:cs typeface="Times New Roman" pitchFamily="18" charset="0"/>
              </a:rPr>
              <a:t> at 4°C </a:t>
            </a:r>
            <a:r>
              <a:rPr lang="it-IT" altLang="it-IT" sz="1600" b="1" dirty="0" err="1">
                <a:solidFill>
                  <a:srgbClr val="002060"/>
                </a:solidFill>
                <a:latin typeface="Calibri" pitchFamily="34" charset="0"/>
                <a:cs typeface="Times New Roman" pitchFamily="18" charset="0"/>
              </a:rPr>
              <a:t>for</a:t>
            </a:r>
            <a:r>
              <a:rPr lang="it-IT" altLang="it-IT" sz="1600" b="1" dirty="0">
                <a:solidFill>
                  <a:srgbClr val="002060"/>
                </a:solidFill>
                <a:latin typeface="Calibri" pitchFamily="34" charset="0"/>
                <a:cs typeface="Times New Roman" pitchFamily="18" charset="0"/>
              </a:rPr>
              <a:t> 7 </a:t>
            </a:r>
            <a:r>
              <a:rPr lang="it-IT" altLang="it-IT" sz="1600" b="1" dirty="0" err="1">
                <a:solidFill>
                  <a:srgbClr val="002060"/>
                </a:solidFill>
                <a:latin typeface="Calibri" pitchFamily="34" charset="0"/>
                <a:cs typeface="Times New Roman" pitchFamily="18" charset="0"/>
              </a:rPr>
              <a:t>days</a:t>
            </a:r>
            <a:r>
              <a:rPr lang="it-IT" altLang="it-IT" sz="1600" b="1" dirty="0">
                <a:solidFill>
                  <a:srgbClr val="002060"/>
                </a:solidFill>
                <a:latin typeface="Calibri" pitchFamily="34" charset="0"/>
                <a:cs typeface="Times New Roman" pitchFamily="18" charset="0"/>
              </a:rPr>
              <a:t>.</a:t>
            </a:r>
            <a:endParaRPr lang="en-US" altLang="it-IT" sz="1600" b="1" dirty="0">
              <a:solidFill>
                <a:srgbClr val="002060"/>
              </a:solidFill>
              <a:latin typeface="Calibri" pitchFamily="34" charset="0"/>
              <a:cs typeface="Times New Roman" pitchFamily="18" charset="0"/>
            </a:endParaRPr>
          </a:p>
        </p:txBody>
      </p:sp>
      <p:graphicFrame>
        <p:nvGraphicFramePr>
          <p:cNvPr id="13" name="Object 157"/>
          <p:cNvGraphicFramePr>
            <a:graphicFrameLocks noChangeAspect="1"/>
          </p:cNvGraphicFramePr>
          <p:nvPr/>
        </p:nvGraphicFramePr>
        <p:xfrm>
          <a:off x="755576" y="1628800"/>
          <a:ext cx="7632848" cy="46085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igieneambiental.com/sites/default/files/images/productos/cabecera/icar-14.jpg"/>
          <p:cNvPicPr>
            <a:picLocks noChangeAspect="1" noChangeArrowheads="1"/>
          </p:cNvPicPr>
          <p:nvPr/>
        </p:nvPicPr>
        <p:blipFill>
          <a:blip r:embed="rId3" cstate="print"/>
          <a:srcRect/>
          <a:stretch>
            <a:fillRect/>
          </a:stretch>
        </p:blipFill>
        <p:spPr bwMode="auto">
          <a:xfrm>
            <a:off x="395536" y="116632"/>
            <a:ext cx="952500" cy="952500"/>
          </a:xfrm>
          <a:prstGeom prst="rect">
            <a:avLst/>
          </a:prstGeom>
          <a:noFill/>
        </p:spPr>
      </p:pic>
      <p:sp>
        <p:nvSpPr>
          <p:cNvPr id="8194" name="AutoShape 2"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26" name="Picture 14"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13328" name="Picture 16"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8" name="Titolo 3"/>
          <p:cNvSpPr>
            <a:spLocks noGrp="1"/>
          </p:cNvSpPr>
          <p:nvPr>
            <p:ph type="title"/>
          </p:nvPr>
        </p:nvSpPr>
        <p:spPr>
          <a:xfrm>
            <a:off x="2771800" y="1484784"/>
            <a:ext cx="1512168" cy="360040"/>
          </a:xfrm>
        </p:spPr>
        <p:txBody>
          <a:bodyPr>
            <a:normAutofit/>
          </a:bodyPr>
          <a:lstStyle/>
          <a:p>
            <a:pPr algn="ctr"/>
            <a:r>
              <a:rPr lang="en-US" sz="1800" b="1" dirty="0" smtClean="0">
                <a:solidFill>
                  <a:srgbClr val="01047F"/>
                </a:solidFill>
              </a:rPr>
              <a:t>Conclusion</a:t>
            </a:r>
            <a:endParaRPr lang="en-US" sz="1800" b="1" dirty="0">
              <a:solidFill>
                <a:srgbClr val="01047F"/>
              </a:solidFill>
            </a:endParaRPr>
          </a:p>
        </p:txBody>
      </p:sp>
      <p:sp>
        <p:nvSpPr>
          <p:cNvPr id="10" name="Rectangle 1"/>
          <p:cNvSpPr>
            <a:spLocks noChangeArrowheads="1"/>
          </p:cNvSpPr>
          <p:nvPr/>
        </p:nvSpPr>
        <p:spPr bwMode="auto">
          <a:xfrm>
            <a:off x="1331640" y="2088866"/>
            <a:ext cx="446449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ja-JP" sz="1200" dirty="0" smtClean="0">
                <a:solidFill>
                  <a:srgbClr val="01047F"/>
                </a:solidFill>
                <a:latin typeface="+mj-lt"/>
                <a:ea typeface="ＭＳ Ｐゴシック" charset="0"/>
                <a:cs typeface="ＭＳ Ｐゴシック" charset="0"/>
              </a:rPr>
              <a:t>Ozone treatment is a good integration of traditional methods to control microbial contamination of foods. </a:t>
            </a: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sz="1200" dirty="0" smtClean="0">
              <a:solidFill>
                <a:srgbClr val="01047F"/>
              </a:solidFill>
              <a:latin typeface="+mj-lt"/>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altLang="ja-JP" sz="1200" dirty="0" smtClean="0">
                <a:solidFill>
                  <a:srgbClr val="01047F"/>
                </a:solidFill>
                <a:latin typeface="+mj-lt"/>
                <a:ea typeface="ＭＳ Ｐゴシック" charset="0"/>
                <a:cs typeface="ＭＳ Ｐゴシック" charset="0"/>
              </a:rPr>
              <a:t>However, antimicrobial ozone concentrations are often too oxidizing to be applied in food application. </a:t>
            </a: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sz="1200" dirty="0" smtClean="0">
              <a:solidFill>
                <a:srgbClr val="01047F"/>
              </a:solidFill>
              <a:latin typeface="+mj-lt"/>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altLang="ja-JP" sz="1200" dirty="0" smtClean="0">
                <a:solidFill>
                  <a:srgbClr val="01047F"/>
                </a:solidFill>
                <a:latin typeface="+mj-lt"/>
                <a:ea typeface="ＭＳ Ｐゴシック" charset="0"/>
                <a:cs typeface="ＭＳ Ｐゴシック" charset="0"/>
              </a:rPr>
              <a:t>So, food </a:t>
            </a:r>
            <a:r>
              <a:rPr lang="en-US" altLang="ja-JP" sz="1200" dirty="0" err="1" smtClean="0">
                <a:solidFill>
                  <a:srgbClr val="01047F"/>
                </a:solidFill>
                <a:latin typeface="+mj-lt"/>
                <a:ea typeface="ＭＳ Ｐゴシック" charset="0"/>
                <a:cs typeface="ＭＳ Ｐゴシック" charset="0"/>
              </a:rPr>
              <a:t>ozoneation</a:t>
            </a:r>
            <a:r>
              <a:rPr lang="en-US" altLang="ja-JP" sz="1200" dirty="0" smtClean="0">
                <a:solidFill>
                  <a:srgbClr val="01047F"/>
                </a:solidFill>
                <a:latin typeface="+mj-lt"/>
                <a:ea typeface="ＭＳ Ｐゴシック" charset="0"/>
                <a:cs typeface="ＭＳ Ｐゴシック" charset="0"/>
              </a:rPr>
              <a:t> should be evaluated case by case. </a:t>
            </a: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sz="1200" dirty="0" smtClean="0">
              <a:solidFill>
                <a:srgbClr val="01047F"/>
              </a:solidFill>
              <a:latin typeface="+mj-lt"/>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altLang="ja-JP" sz="1200" dirty="0" smtClean="0">
                <a:solidFill>
                  <a:srgbClr val="01047F"/>
                </a:solidFill>
                <a:latin typeface="+mj-lt"/>
                <a:ea typeface="ＭＳ Ｐゴシック" charset="0"/>
                <a:cs typeface="ＭＳ Ｐゴシック" charset="0"/>
              </a:rPr>
              <a:t>Here we demonstrated that storage of baby leaves under ozone atmosphere (0.5 </a:t>
            </a:r>
            <a:r>
              <a:rPr lang="en-US" altLang="ja-JP" sz="1200" dirty="0" err="1" smtClean="0">
                <a:solidFill>
                  <a:srgbClr val="01047F"/>
                </a:solidFill>
                <a:latin typeface="+mj-lt"/>
                <a:ea typeface="ＭＳ Ｐゴシック" charset="0"/>
                <a:cs typeface="ＭＳ Ｐゴシック" charset="0"/>
              </a:rPr>
              <a:t>ppm</a:t>
            </a:r>
            <a:r>
              <a:rPr lang="en-US" altLang="ja-JP" sz="1200" dirty="0" smtClean="0">
                <a:solidFill>
                  <a:srgbClr val="01047F"/>
                </a:solidFill>
                <a:latin typeface="+mj-lt"/>
                <a:ea typeface="ＭＳ Ｐゴシック" charset="0"/>
                <a:cs typeface="ＭＳ Ｐゴシック" charset="0"/>
              </a:rPr>
              <a:t>) did not result in a control of both total </a:t>
            </a:r>
            <a:r>
              <a:rPr lang="en-US" altLang="ja-JP" sz="1200" dirty="0" err="1" smtClean="0">
                <a:solidFill>
                  <a:srgbClr val="01047F"/>
                </a:solidFill>
                <a:latin typeface="+mj-lt"/>
                <a:ea typeface="ＭＳ Ｐゴシック" charset="0"/>
                <a:cs typeface="ＭＳ Ｐゴシック" charset="0"/>
              </a:rPr>
              <a:t>mesophilic</a:t>
            </a:r>
            <a:r>
              <a:rPr lang="en-US" altLang="ja-JP" sz="1200" dirty="0" smtClean="0">
                <a:solidFill>
                  <a:srgbClr val="01047F"/>
                </a:solidFill>
                <a:latin typeface="+mj-lt"/>
                <a:ea typeface="ＭＳ Ｐゴシック" charset="0"/>
                <a:cs typeface="ＭＳ Ｐゴシック" charset="0"/>
              </a:rPr>
              <a:t> bacteria and spoilage </a:t>
            </a:r>
            <a:r>
              <a:rPr lang="en-US" altLang="ja-JP" sz="1200" dirty="0" err="1" smtClean="0">
                <a:solidFill>
                  <a:srgbClr val="01047F"/>
                </a:solidFill>
                <a:latin typeface="+mj-lt"/>
                <a:ea typeface="ＭＳ Ｐゴシック" charset="0"/>
                <a:cs typeface="ＭＳ Ｐゴシック" charset="0"/>
              </a:rPr>
              <a:t>pseudomonads</a:t>
            </a:r>
            <a:r>
              <a:rPr lang="en-US" altLang="ja-JP" sz="1200" dirty="0" smtClean="0">
                <a:solidFill>
                  <a:srgbClr val="01047F"/>
                </a:solidFill>
                <a:latin typeface="+mj-lt"/>
                <a:ea typeface="ＭＳ Ｐゴシック" charset="0"/>
                <a:cs typeface="ＭＳ Ｐゴシック"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sz="1200" dirty="0" smtClean="0">
              <a:solidFill>
                <a:srgbClr val="01047F"/>
              </a:solidFill>
              <a:latin typeface="+mj-lt"/>
              <a:ea typeface="ＭＳ Ｐゴシック" charset="0"/>
              <a:cs typeface="ＭＳ Ｐゴシック"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altLang="ja-JP" sz="1200" dirty="0" smtClean="0">
                <a:solidFill>
                  <a:srgbClr val="01047F"/>
                </a:solidFill>
                <a:latin typeface="+mj-lt"/>
                <a:ea typeface="ＭＳ Ｐゴシック" charset="0"/>
                <a:cs typeface="ＭＳ Ｐゴシック" charset="0"/>
              </a:rPr>
              <a:t>Differently, ozone improved the control of mould of fruits under low temperature conditions, especially in the case of highly contaminated strawberries,  even though it caused a reduction in some antioxidant compounds.  </a:t>
            </a:r>
          </a:p>
        </p:txBody>
      </p:sp>
      <p:pic>
        <p:nvPicPr>
          <p:cNvPr id="78852" name="Picture 4" descr="http://www.comune.ragoli.tn.it/portals/0/Images/Uffici/omini-verifica.gif"/>
          <p:cNvPicPr>
            <a:picLocks noChangeAspect="1" noChangeArrowheads="1"/>
          </p:cNvPicPr>
          <p:nvPr/>
        </p:nvPicPr>
        <p:blipFill>
          <a:blip r:embed="rId5" cstate="print"/>
          <a:srcRect/>
          <a:stretch>
            <a:fillRect/>
          </a:stretch>
        </p:blipFill>
        <p:spPr bwMode="auto">
          <a:xfrm>
            <a:off x="6084168" y="980728"/>
            <a:ext cx="2874058" cy="194421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igieneambiental.com/sites/default/files/images/productos/cabecera/icar-14.jpg"/>
          <p:cNvPicPr>
            <a:picLocks noChangeAspect="1" noChangeArrowheads="1"/>
          </p:cNvPicPr>
          <p:nvPr/>
        </p:nvPicPr>
        <p:blipFill>
          <a:blip r:embed="rId3" cstate="print"/>
          <a:srcRect/>
          <a:stretch>
            <a:fillRect/>
          </a:stretch>
        </p:blipFill>
        <p:spPr bwMode="auto">
          <a:xfrm>
            <a:off x="395536" y="116632"/>
            <a:ext cx="952500" cy="952500"/>
          </a:xfrm>
          <a:prstGeom prst="rect">
            <a:avLst/>
          </a:prstGeom>
          <a:noFill/>
        </p:spPr>
      </p:pic>
      <p:sp>
        <p:nvSpPr>
          <p:cNvPr id="8194" name="AutoShape 2"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26" name="Picture 14"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13328" name="Picture 16"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8" name="Rettangolo 7"/>
          <p:cNvSpPr/>
          <p:nvPr/>
        </p:nvSpPr>
        <p:spPr>
          <a:xfrm>
            <a:off x="0" y="1844824"/>
            <a:ext cx="9144000" cy="954107"/>
          </a:xfrm>
          <a:prstGeom prst="rect">
            <a:avLst/>
          </a:prstGeom>
        </p:spPr>
        <p:txBody>
          <a:bodyPr wrap="square">
            <a:spAutoFit/>
          </a:bodyPr>
          <a:lstStyle/>
          <a:p>
            <a:pPr algn="ctr" defTabSz="4113213">
              <a:defRPr/>
            </a:pPr>
            <a:r>
              <a:rPr lang="it-IT" altLang="it-IT" sz="1200" dirty="0" err="1" smtClean="0">
                <a:solidFill>
                  <a:srgbClr val="002060"/>
                </a:solidFill>
                <a:latin typeface="+mj-lt"/>
                <a:cs typeface="Arial" charset="0"/>
              </a:rPr>
              <a:t>Ricelli</a:t>
            </a:r>
            <a:r>
              <a:rPr lang="it-IT" altLang="it-IT" sz="1200" dirty="0" smtClean="0">
                <a:solidFill>
                  <a:srgbClr val="002060"/>
                </a:solidFill>
                <a:latin typeface="+mj-lt"/>
                <a:cs typeface="Arial" charset="0"/>
              </a:rPr>
              <a:t> A.</a:t>
            </a:r>
            <a:r>
              <a:rPr lang="it-IT" altLang="it-IT" sz="1200" baseline="30000" dirty="0" smtClean="0">
                <a:solidFill>
                  <a:srgbClr val="002060"/>
                </a:solidFill>
                <a:latin typeface="+mj-lt"/>
                <a:cs typeface="Arial" charset="0"/>
              </a:rPr>
              <a:t>2</a:t>
            </a:r>
            <a:r>
              <a:rPr lang="it-IT" altLang="it-IT" sz="1200" dirty="0" smtClean="0">
                <a:solidFill>
                  <a:srgbClr val="002060"/>
                </a:solidFill>
                <a:latin typeface="+mj-lt"/>
                <a:cs typeface="Arial" charset="0"/>
              </a:rPr>
              <a:t>, Albanese P.</a:t>
            </a:r>
            <a:r>
              <a:rPr lang="it-IT" altLang="it-IT" sz="1200" baseline="30000" dirty="0" smtClean="0">
                <a:solidFill>
                  <a:srgbClr val="002060"/>
                </a:solidFill>
                <a:latin typeface="+mj-lt"/>
                <a:cs typeface="Arial" charset="0"/>
              </a:rPr>
              <a:t>1</a:t>
            </a:r>
            <a:r>
              <a:rPr lang="it-IT" altLang="it-IT" sz="1200" dirty="0" smtClean="0">
                <a:solidFill>
                  <a:srgbClr val="002060"/>
                </a:solidFill>
                <a:latin typeface="+mj-lt"/>
                <a:cs typeface="Arial" charset="0"/>
              </a:rPr>
              <a:t>, Ferri V.</a:t>
            </a:r>
            <a:r>
              <a:rPr lang="it-IT" altLang="it-IT" sz="1200" baseline="30000" dirty="0" smtClean="0">
                <a:solidFill>
                  <a:srgbClr val="002060"/>
                </a:solidFill>
                <a:latin typeface="+mj-lt"/>
                <a:cs typeface="Arial" charset="0"/>
              </a:rPr>
              <a:t>3</a:t>
            </a:r>
            <a:r>
              <a:rPr lang="it-IT" altLang="it-IT" sz="1200" dirty="0" smtClean="0">
                <a:solidFill>
                  <a:srgbClr val="002060"/>
                </a:solidFill>
                <a:latin typeface="+mj-lt"/>
                <a:cs typeface="Arial" charset="0"/>
              </a:rPr>
              <a:t>, </a:t>
            </a:r>
            <a:r>
              <a:rPr lang="it-IT" altLang="it-IT" sz="1200" dirty="0" err="1" smtClean="0">
                <a:solidFill>
                  <a:srgbClr val="002060"/>
                </a:solidFill>
                <a:latin typeface="+mj-lt"/>
                <a:cs typeface="Arial" charset="0"/>
              </a:rPr>
              <a:t>D’Onghia</a:t>
            </a:r>
            <a:r>
              <a:rPr lang="it-IT" altLang="it-IT" sz="1200" dirty="0" smtClean="0">
                <a:solidFill>
                  <a:srgbClr val="002060"/>
                </a:solidFill>
                <a:latin typeface="+mj-lt"/>
                <a:cs typeface="Arial" charset="0"/>
              </a:rPr>
              <a:t> A.M.</a:t>
            </a:r>
            <a:r>
              <a:rPr lang="it-IT" altLang="it-IT" sz="1200" baseline="30000" dirty="0" smtClean="0">
                <a:solidFill>
                  <a:srgbClr val="002060"/>
                </a:solidFill>
                <a:latin typeface="+mj-lt"/>
                <a:cs typeface="Arial" charset="0"/>
              </a:rPr>
              <a:t>1</a:t>
            </a:r>
            <a:endParaRPr lang="it-IT" sz="1200" dirty="0" smtClean="0">
              <a:solidFill>
                <a:srgbClr val="002060"/>
              </a:solidFill>
              <a:effectLst>
                <a:outerShdw blurRad="38100" dist="38100" dir="2700000" algn="tl">
                  <a:srgbClr val="C0C0C0"/>
                </a:outerShdw>
              </a:effectLst>
              <a:latin typeface="+mj-lt"/>
              <a:cs typeface="Arial" charset="0"/>
            </a:endParaRPr>
          </a:p>
          <a:p>
            <a:pPr algn="ctr" defTabSz="4113213">
              <a:defRPr/>
            </a:pPr>
            <a:endParaRPr lang="pt-BR" sz="1200" baseline="30000" dirty="0" smtClean="0">
              <a:solidFill>
                <a:srgbClr val="002060"/>
              </a:solidFill>
              <a:effectLst>
                <a:outerShdw blurRad="38100" dist="38100" dir="2700000" algn="tl">
                  <a:srgbClr val="C0C0C0"/>
                </a:outerShdw>
              </a:effectLst>
              <a:latin typeface="+mj-lt"/>
              <a:cs typeface="Arial" charset="0"/>
            </a:endParaRPr>
          </a:p>
          <a:p>
            <a:pPr algn="ctr" defTabSz="4113213">
              <a:defRPr/>
            </a:pPr>
            <a:r>
              <a:rPr lang="en-GB" sz="1200" baseline="30000" dirty="0" smtClean="0">
                <a:solidFill>
                  <a:srgbClr val="002060"/>
                </a:solidFill>
                <a:latin typeface="+mj-lt"/>
                <a:cs typeface="Arial" charset="0"/>
              </a:rPr>
              <a:t>1</a:t>
            </a:r>
            <a:r>
              <a:rPr lang="en-GB" sz="1200" dirty="0" smtClean="0">
                <a:solidFill>
                  <a:srgbClr val="002060"/>
                </a:solidFill>
                <a:latin typeface="+mj-lt"/>
                <a:cs typeface="Arial" charset="0"/>
              </a:rPr>
              <a:t>CIHEAM/Mediterranean Agronomic Institute of Bari. </a:t>
            </a:r>
            <a:r>
              <a:rPr lang="it-IT" sz="1200" dirty="0" smtClean="0">
                <a:solidFill>
                  <a:srgbClr val="002060"/>
                </a:solidFill>
                <a:latin typeface="+mj-lt"/>
                <a:cs typeface="Arial" charset="0"/>
              </a:rPr>
              <a:t>Via </a:t>
            </a:r>
            <a:r>
              <a:rPr lang="it-IT" sz="1200" dirty="0" err="1" smtClean="0">
                <a:solidFill>
                  <a:srgbClr val="002060"/>
                </a:solidFill>
                <a:latin typeface="+mj-lt"/>
                <a:cs typeface="Arial" charset="0"/>
              </a:rPr>
              <a:t>Ceglie</a:t>
            </a:r>
            <a:r>
              <a:rPr lang="it-IT" sz="1200" dirty="0" smtClean="0">
                <a:solidFill>
                  <a:srgbClr val="002060"/>
                </a:solidFill>
                <a:latin typeface="+mj-lt"/>
                <a:cs typeface="Arial" charset="0"/>
              </a:rPr>
              <a:t>, 9, 70010 Valenzano (BA), Italy</a:t>
            </a:r>
          </a:p>
          <a:p>
            <a:pPr algn="ctr" defTabSz="4113213">
              <a:defRPr/>
            </a:pPr>
            <a:r>
              <a:rPr lang="it-IT" sz="1200" baseline="30000" dirty="0" smtClean="0">
                <a:solidFill>
                  <a:srgbClr val="002060"/>
                </a:solidFill>
                <a:latin typeface="+mj-lt"/>
                <a:cs typeface="Arial" charset="0"/>
              </a:rPr>
              <a:t>2</a:t>
            </a:r>
            <a:r>
              <a:rPr lang="it-IT" sz="1200" dirty="0" smtClean="0">
                <a:solidFill>
                  <a:srgbClr val="002060"/>
                </a:solidFill>
                <a:latin typeface="+mj-lt"/>
                <a:cs typeface="Arial" charset="0"/>
              </a:rPr>
              <a:t>Istituto di Biologia, Medicina Molecolare, </a:t>
            </a:r>
            <a:r>
              <a:rPr lang="it-IT" sz="1200" dirty="0" err="1" smtClean="0">
                <a:solidFill>
                  <a:srgbClr val="002060"/>
                </a:solidFill>
                <a:latin typeface="+mj-lt"/>
                <a:cs typeface="Arial" charset="0"/>
              </a:rPr>
              <a:t>NanoBiotecnologie-CNR</a:t>
            </a:r>
            <a:r>
              <a:rPr lang="it-IT" sz="1200" dirty="0" smtClean="0">
                <a:solidFill>
                  <a:srgbClr val="002060"/>
                </a:solidFill>
                <a:latin typeface="+mj-lt"/>
                <a:cs typeface="Arial" charset="0"/>
              </a:rPr>
              <a:t>, P.le Aldo Moro 5, 00185, </a:t>
            </a:r>
            <a:r>
              <a:rPr lang="it-IT" sz="1200" dirty="0" err="1" smtClean="0">
                <a:solidFill>
                  <a:srgbClr val="002060"/>
                </a:solidFill>
                <a:latin typeface="+mj-lt"/>
                <a:cs typeface="Arial" charset="0"/>
              </a:rPr>
              <a:t>Rome</a:t>
            </a:r>
            <a:r>
              <a:rPr lang="it-IT" sz="1200" dirty="0" smtClean="0">
                <a:solidFill>
                  <a:srgbClr val="002060"/>
                </a:solidFill>
                <a:latin typeface="+mj-lt"/>
                <a:cs typeface="Arial" charset="0"/>
              </a:rPr>
              <a:t>, Italy</a:t>
            </a:r>
          </a:p>
          <a:p>
            <a:pPr algn="ctr" defTabSz="4113213">
              <a:defRPr/>
            </a:pPr>
            <a:r>
              <a:rPr lang="it-IT" sz="1200" baseline="30000" dirty="0" smtClean="0">
                <a:solidFill>
                  <a:srgbClr val="002060"/>
                </a:solidFill>
                <a:latin typeface="+mj-lt"/>
                <a:cs typeface="Arial" charset="0"/>
              </a:rPr>
              <a:t>3</a:t>
            </a:r>
            <a:r>
              <a:rPr lang="it-IT" sz="1200" dirty="0" smtClean="0">
                <a:solidFill>
                  <a:srgbClr val="002060"/>
                </a:solidFill>
                <a:latin typeface="+mj-lt"/>
                <a:cs typeface="Arial" charset="0"/>
              </a:rPr>
              <a:t>De Nora </a:t>
            </a:r>
            <a:r>
              <a:rPr lang="it-IT" sz="1200" dirty="0" err="1" smtClean="0">
                <a:solidFill>
                  <a:srgbClr val="002060"/>
                </a:solidFill>
                <a:latin typeface="+mj-lt"/>
                <a:cs typeface="Arial" charset="0"/>
              </a:rPr>
              <a:t>NEXT-Industrie</a:t>
            </a:r>
            <a:r>
              <a:rPr lang="it-IT" sz="1200" dirty="0" smtClean="0">
                <a:solidFill>
                  <a:srgbClr val="002060"/>
                </a:solidFill>
                <a:latin typeface="+mj-lt"/>
                <a:cs typeface="Arial" charset="0"/>
              </a:rPr>
              <a:t> De Nora S.p.A. Via Bistolfi, 35- 20134 Milan, Italy</a:t>
            </a:r>
            <a:endParaRPr lang="it-IT" sz="1200" dirty="0">
              <a:solidFill>
                <a:srgbClr val="002060"/>
              </a:solidFill>
              <a:latin typeface="+mj-lt"/>
              <a:cs typeface="Arial" charset="0"/>
            </a:endParaRPr>
          </a:p>
        </p:txBody>
      </p:sp>
      <p:sp>
        <p:nvSpPr>
          <p:cNvPr id="10" name="Rettangolo 9"/>
          <p:cNvSpPr/>
          <p:nvPr/>
        </p:nvSpPr>
        <p:spPr>
          <a:xfrm>
            <a:off x="3609957" y="1268760"/>
            <a:ext cx="1970155" cy="369332"/>
          </a:xfrm>
          <a:prstGeom prst="rect">
            <a:avLst/>
          </a:prstGeom>
        </p:spPr>
        <p:txBody>
          <a:bodyPr wrap="none">
            <a:spAutoFit/>
          </a:bodyPr>
          <a:lstStyle/>
          <a:p>
            <a:r>
              <a:rPr lang="it-IT" b="1" i="1" dirty="0" err="1" smtClean="0">
                <a:solidFill>
                  <a:srgbClr val="002060"/>
                </a:solidFill>
                <a:latin typeface="+mj-lt"/>
              </a:rPr>
              <a:t>Acknowledgement</a:t>
            </a:r>
            <a:endParaRPr lang="it-IT" b="1" i="1" dirty="0">
              <a:solidFill>
                <a:srgbClr val="002060"/>
              </a:solidFill>
              <a:latin typeface="+mj-lt"/>
            </a:endParaRPr>
          </a:p>
        </p:txBody>
      </p:sp>
      <p:grpSp>
        <p:nvGrpSpPr>
          <p:cNvPr id="12" name="Group 96"/>
          <p:cNvGrpSpPr>
            <a:grpSpLocks/>
          </p:cNvGrpSpPr>
          <p:nvPr/>
        </p:nvGrpSpPr>
        <p:grpSpPr bwMode="auto">
          <a:xfrm>
            <a:off x="1643042" y="3191263"/>
            <a:ext cx="1857388" cy="2276872"/>
            <a:chOff x="408" y="-279"/>
            <a:chExt cx="2222" cy="2456"/>
          </a:xfrm>
        </p:grpSpPr>
        <p:sp>
          <p:nvSpPr>
            <p:cNvPr id="13" name="Text Box 63"/>
            <p:cNvSpPr txBox="1">
              <a:spLocks noChangeArrowheads="1"/>
            </p:cNvSpPr>
            <p:nvPr/>
          </p:nvSpPr>
          <p:spPr bwMode="auto">
            <a:xfrm>
              <a:off x="408" y="1799"/>
              <a:ext cx="2222" cy="378"/>
            </a:xfrm>
            <a:prstGeom prst="rect">
              <a:avLst/>
            </a:prstGeom>
            <a:noFill/>
            <a:ln w="9525">
              <a:noFill/>
              <a:miter lim="800000"/>
              <a:headEnd/>
              <a:tailEnd/>
            </a:ln>
          </p:spPr>
          <p:txBody>
            <a:bodyPr lIns="63085" tIns="31542" rIns="63085" bIns="31542"/>
            <a:lstStyle/>
            <a:p>
              <a:pPr algn="ctr">
                <a:spcAft>
                  <a:spcPts val="1000"/>
                </a:spcAft>
              </a:pPr>
              <a:r>
                <a:rPr lang="it-IT" altLang="it-IT" sz="800" dirty="0">
                  <a:solidFill>
                    <a:srgbClr val="000000"/>
                  </a:solidFill>
                  <a:latin typeface="Rockwell" pitchFamily="18" charset="0"/>
                </a:rPr>
                <a:t>Istituto di Biologia, Medicina Molecolare, </a:t>
              </a:r>
              <a:r>
                <a:rPr lang="it-IT" altLang="it-IT" sz="800" dirty="0" err="1">
                  <a:solidFill>
                    <a:srgbClr val="000000"/>
                  </a:solidFill>
                  <a:latin typeface="Rockwell" pitchFamily="18" charset="0"/>
                </a:rPr>
                <a:t>NanoBiotecnologie</a:t>
              </a:r>
              <a:endParaRPr lang="it-IT" altLang="it-IT" sz="800" dirty="0">
                <a:latin typeface="Rockwell" pitchFamily="18" charset="0"/>
              </a:endParaRPr>
            </a:p>
          </p:txBody>
        </p:sp>
        <p:pic>
          <p:nvPicPr>
            <p:cNvPr id="14" name="Picture 62"/>
            <p:cNvPicPr>
              <a:picLocks noChangeAspect="1" noChangeArrowheads="1"/>
            </p:cNvPicPr>
            <p:nvPr/>
          </p:nvPicPr>
          <p:blipFill>
            <a:blip r:embed="rId5" cstate="print"/>
            <a:stretch>
              <a:fillRect/>
            </a:stretch>
          </p:blipFill>
          <p:spPr bwMode="auto">
            <a:xfrm>
              <a:off x="456" y="-279"/>
              <a:ext cx="2054" cy="1996"/>
            </a:xfrm>
            <a:prstGeom prst="rect">
              <a:avLst/>
            </a:prstGeom>
            <a:ln>
              <a:noFill/>
            </a:ln>
            <a:effectLst>
              <a:outerShdw blurRad="292100" dist="139700" dir="2700000" algn="tl" rotWithShape="0">
                <a:srgbClr val="333333">
                  <a:alpha val="65000"/>
                </a:srgbClr>
              </a:outerShdw>
            </a:effectLst>
          </p:spPr>
        </p:pic>
      </p:grpSp>
      <p:pic>
        <p:nvPicPr>
          <p:cNvPr id="16" name="Immagine 8" descr="Immagine2.png"/>
          <p:cNvPicPr>
            <a:picLocks noChangeAspect="1"/>
          </p:cNvPicPr>
          <p:nvPr/>
        </p:nvPicPr>
        <p:blipFill>
          <a:blip r:embed="rId6" cstate="print"/>
          <a:srcRect/>
          <a:stretch>
            <a:fillRect/>
          </a:stretch>
        </p:blipFill>
        <p:spPr bwMode="auto">
          <a:xfrm>
            <a:off x="4067944" y="4770107"/>
            <a:ext cx="1584176" cy="1827245"/>
          </a:xfrm>
          <a:prstGeom prst="rect">
            <a:avLst/>
          </a:prstGeom>
          <a:ln>
            <a:noFill/>
          </a:ln>
          <a:effectLst>
            <a:outerShdw blurRad="292100" dist="139700" dir="2700000" algn="tl" rotWithShape="0">
              <a:srgbClr val="333333">
                <a:alpha val="65000"/>
              </a:srgbClr>
            </a:outerShdw>
          </a:effectLst>
        </p:spPr>
      </p:pic>
      <p:pic>
        <p:nvPicPr>
          <p:cNvPr id="17" name="Picture 20" descr="C:\Users\Thaer\Desktop\Logo De Nora Next_1 copia.jpg"/>
          <p:cNvPicPr>
            <a:picLocks noChangeAspect="1" noChangeArrowheads="1"/>
          </p:cNvPicPr>
          <p:nvPr/>
        </p:nvPicPr>
        <p:blipFill>
          <a:blip r:embed="rId7" cstate="print"/>
          <a:srcRect/>
          <a:stretch>
            <a:fillRect/>
          </a:stretch>
        </p:blipFill>
        <p:spPr bwMode="auto">
          <a:xfrm>
            <a:off x="6012160" y="3407287"/>
            <a:ext cx="1646485" cy="180817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2000"/>
                                        <p:tgtEl>
                                          <p:spTgt spid="12"/>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ox(out)">
                                      <p:cBhvr>
                                        <p:cTn id="11" dur="2000"/>
                                        <p:tgtEl>
                                          <p:spTgt spid="16"/>
                                        </p:tgtEl>
                                      </p:cBhvr>
                                    </p:animEffect>
                                  </p:childTnLst>
                                </p:cTn>
                              </p:par>
                            </p:childTnLst>
                          </p:cTn>
                        </p:par>
                        <p:par>
                          <p:cTn id="12" fill="hold">
                            <p:stCondLst>
                              <p:cond delay="4000"/>
                            </p:stCondLst>
                            <p:childTnLst>
                              <p:par>
                                <p:cTn id="13" presetID="4" presetClass="entr" presetSubtype="32"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igieneambiental.com/sites/default/files/images/productos/cabecera/icar-14.jpg"/>
          <p:cNvPicPr>
            <a:picLocks noChangeAspect="1" noChangeArrowheads="1"/>
          </p:cNvPicPr>
          <p:nvPr/>
        </p:nvPicPr>
        <p:blipFill>
          <a:blip r:embed="rId3" cstate="print"/>
          <a:srcRect/>
          <a:stretch>
            <a:fillRect/>
          </a:stretch>
        </p:blipFill>
        <p:spPr bwMode="auto">
          <a:xfrm>
            <a:off x="395536" y="116632"/>
            <a:ext cx="952500" cy="952500"/>
          </a:xfrm>
          <a:prstGeom prst="rect">
            <a:avLst/>
          </a:prstGeom>
          <a:noFill/>
        </p:spPr>
      </p:pic>
      <p:sp>
        <p:nvSpPr>
          <p:cNvPr id="8194" name="AutoShape 2"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26" name="Picture 14"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13328" name="Picture 16"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grpSp>
        <p:nvGrpSpPr>
          <p:cNvPr id="14" name="Gruppo 13"/>
          <p:cNvGrpSpPr/>
          <p:nvPr/>
        </p:nvGrpSpPr>
        <p:grpSpPr>
          <a:xfrm>
            <a:off x="4355976" y="908720"/>
            <a:ext cx="4320480" cy="2664296"/>
            <a:chOff x="2411760" y="764704"/>
            <a:chExt cx="2808312" cy="2362842"/>
          </a:xfrm>
        </p:grpSpPr>
        <p:pic>
          <p:nvPicPr>
            <p:cNvPr id="2050" name="Picture 2" descr="http://www.thedailystar.net/upload/gallery/image/arts/cold-chain-02.jpg"/>
            <p:cNvPicPr>
              <a:picLocks noChangeAspect="1" noChangeArrowheads="1"/>
            </p:cNvPicPr>
            <p:nvPr/>
          </p:nvPicPr>
          <p:blipFill>
            <a:blip r:embed="rId5" cstate="print"/>
            <a:srcRect t="7591"/>
            <a:stretch>
              <a:fillRect/>
            </a:stretch>
          </p:blipFill>
          <p:spPr bwMode="auto">
            <a:xfrm>
              <a:off x="2411760" y="764704"/>
              <a:ext cx="2664296" cy="2362842"/>
            </a:xfrm>
            <a:prstGeom prst="rect">
              <a:avLst/>
            </a:prstGeom>
            <a:noFill/>
          </p:spPr>
        </p:pic>
        <p:sp>
          <p:nvSpPr>
            <p:cNvPr id="37" name="Rectangle 3"/>
            <p:cNvSpPr>
              <a:spLocks noChangeArrowheads="1"/>
            </p:cNvSpPr>
            <p:nvPr/>
          </p:nvSpPr>
          <p:spPr bwMode="auto">
            <a:xfrm>
              <a:off x="4067944" y="872708"/>
              <a:ext cx="1152128" cy="245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1200" b="1" baseline="0" dirty="0" err="1" smtClean="0">
                  <a:solidFill>
                    <a:srgbClr val="002060"/>
                  </a:solidFill>
                  <a:latin typeface="+mj-lt"/>
                  <a:cs typeface="Times New Roman" pitchFamily="18" charset="0"/>
                </a:rPr>
                <a:t>Typical</a:t>
              </a:r>
              <a:r>
                <a:rPr lang="it-IT" sz="1200" b="1" baseline="0" dirty="0" smtClean="0">
                  <a:solidFill>
                    <a:srgbClr val="002060"/>
                  </a:solidFill>
                  <a:latin typeface="+mj-lt"/>
                  <a:cs typeface="Times New Roman" pitchFamily="18" charset="0"/>
                </a:rPr>
                <a:t> </a:t>
              </a:r>
              <a:r>
                <a:rPr lang="it-IT" sz="1200" b="1" baseline="0" dirty="0" err="1" smtClean="0">
                  <a:solidFill>
                    <a:srgbClr val="002060"/>
                  </a:solidFill>
                  <a:latin typeface="+mj-lt"/>
                  <a:cs typeface="Times New Roman" pitchFamily="18" charset="0"/>
                </a:rPr>
                <a:t>Cold</a:t>
              </a:r>
              <a:r>
                <a:rPr lang="it-IT" sz="1200" b="1" baseline="0" dirty="0" smtClean="0">
                  <a:solidFill>
                    <a:srgbClr val="002060"/>
                  </a:solidFill>
                  <a:latin typeface="+mj-lt"/>
                  <a:cs typeface="Times New Roman" pitchFamily="18" charset="0"/>
                </a:rPr>
                <a:t> </a:t>
              </a:r>
              <a:r>
                <a:rPr lang="it-IT" sz="1200" b="1" baseline="0" dirty="0" err="1" smtClean="0">
                  <a:solidFill>
                    <a:srgbClr val="002060"/>
                  </a:solidFill>
                  <a:latin typeface="+mj-lt"/>
                  <a:cs typeface="Times New Roman" pitchFamily="18" charset="0"/>
                </a:rPr>
                <a:t>Chain</a:t>
              </a:r>
              <a:endParaRPr kumimoji="0" lang="it-IT" sz="1800" b="1" i="0" u="none" strike="noStrike" cap="none" normalizeH="0" baseline="0" dirty="0" smtClean="0">
                <a:ln>
                  <a:noFill/>
                </a:ln>
                <a:solidFill>
                  <a:srgbClr val="002060"/>
                </a:solidFill>
                <a:effectLst/>
                <a:latin typeface="+mj-lt"/>
                <a:cs typeface="Arial" pitchFamily="34" charset="0"/>
              </a:endParaRPr>
            </a:p>
          </p:txBody>
        </p:sp>
      </p:grpSp>
      <p:pic>
        <p:nvPicPr>
          <p:cNvPr id="54276" name="Picture 4" descr="http://www.dehonianalibri.it/linea58/images/omino-con-carrello.jpeg"/>
          <p:cNvPicPr>
            <a:picLocks noChangeAspect="1" noChangeArrowheads="1"/>
          </p:cNvPicPr>
          <p:nvPr/>
        </p:nvPicPr>
        <p:blipFill>
          <a:blip r:embed="rId6" cstate="print"/>
          <a:srcRect/>
          <a:stretch>
            <a:fillRect/>
          </a:stretch>
        </p:blipFill>
        <p:spPr bwMode="auto">
          <a:xfrm>
            <a:off x="395536" y="1412776"/>
            <a:ext cx="1256195" cy="1296144"/>
          </a:xfrm>
          <a:prstGeom prst="rect">
            <a:avLst/>
          </a:prstGeom>
          <a:noFill/>
        </p:spPr>
      </p:pic>
      <p:sp>
        <p:nvSpPr>
          <p:cNvPr id="19" name="Freccia circolare a destra 18"/>
          <p:cNvSpPr/>
          <p:nvPr/>
        </p:nvSpPr>
        <p:spPr>
          <a:xfrm rot="3475530">
            <a:off x="1345120" y="988387"/>
            <a:ext cx="467732" cy="1119526"/>
          </a:xfrm>
          <a:prstGeom prst="curvedRigh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b="100000"/>
            </a:path>
            <a:tileRect t="-100000" r="-100000"/>
          </a:gradFill>
          <a:ln>
            <a:solidFill>
              <a:srgbClr val="F67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20" name="Picture 2" descr="http://www.italiafruit.net/Public/Upload/News/TextImages/duo%20florette_1.jpg"/>
          <p:cNvPicPr>
            <a:picLocks noChangeAspect="1" noChangeArrowheads="1"/>
          </p:cNvPicPr>
          <p:nvPr/>
        </p:nvPicPr>
        <p:blipFill>
          <a:blip r:embed="rId7" cstate="print"/>
          <a:srcRect l="3030" r="5335" b="20422"/>
          <a:stretch>
            <a:fillRect/>
          </a:stretch>
        </p:blipFill>
        <p:spPr bwMode="auto">
          <a:xfrm rot="20603127">
            <a:off x="1815932" y="1382765"/>
            <a:ext cx="1374698" cy="504056"/>
          </a:xfrm>
          <a:prstGeom prst="rect">
            <a:avLst/>
          </a:prstGeom>
          <a:noFill/>
        </p:spPr>
      </p:pic>
      <p:pic>
        <p:nvPicPr>
          <p:cNvPr id="22" name="Picture 2" descr="http://www.jobitalia.net/wp-content/uploads/2012/06/human.png"/>
          <p:cNvPicPr>
            <a:picLocks noChangeAspect="1" noChangeArrowheads="1"/>
          </p:cNvPicPr>
          <p:nvPr/>
        </p:nvPicPr>
        <p:blipFill>
          <a:blip r:embed="rId8" cstate="print"/>
          <a:srcRect/>
          <a:stretch>
            <a:fillRect/>
          </a:stretch>
        </p:blipFill>
        <p:spPr bwMode="auto">
          <a:xfrm>
            <a:off x="1331640" y="3429000"/>
            <a:ext cx="1224136" cy="1232163"/>
          </a:xfrm>
          <a:prstGeom prst="rect">
            <a:avLst/>
          </a:prstGeom>
          <a:noFill/>
        </p:spPr>
      </p:pic>
      <p:sp>
        <p:nvSpPr>
          <p:cNvPr id="23" name="Rectangle 2"/>
          <p:cNvSpPr>
            <a:spLocks noChangeArrowheads="1"/>
          </p:cNvSpPr>
          <p:nvPr/>
        </p:nvSpPr>
        <p:spPr bwMode="auto">
          <a:xfrm>
            <a:off x="2767608" y="1585367"/>
            <a:ext cx="115212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1047F"/>
                </a:solidFill>
                <a:latin typeface="+mj-lt"/>
                <a:ea typeface="Calibri" pitchFamily="34" charset="0"/>
                <a:cs typeface="Times New Roman" pitchFamily="18" charset="0"/>
              </a:rPr>
              <a:t>Safe foods</a:t>
            </a:r>
            <a:endParaRPr lang="it-IT" sz="1200" dirty="0" smtClean="0">
              <a:solidFill>
                <a:srgbClr val="01047F"/>
              </a:solidFill>
              <a:latin typeface="+mj-lt"/>
              <a:ea typeface="Calibri" pitchFamily="34" charset="0"/>
              <a:cs typeface="Times New Roman" pitchFamily="18" charset="0"/>
            </a:endParaRPr>
          </a:p>
        </p:txBody>
      </p:sp>
      <p:sp>
        <p:nvSpPr>
          <p:cNvPr id="24" name="Rectangle 2"/>
          <p:cNvSpPr>
            <a:spLocks noChangeArrowheads="1"/>
          </p:cNvSpPr>
          <p:nvPr/>
        </p:nvSpPr>
        <p:spPr bwMode="auto">
          <a:xfrm>
            <a:off x="2267744" y="1730891"/>
            <a:ext cx="115212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1047F"/>
                </a:solidFill>
                <a:latin typeface="+mj-lt"/>
                <a:ea typeface="Calibri" pitchFamily="34" charset="0"/>
                <a:cs typeface="Times New Roman" pitchFamily="18" charset="0"/>
              </a:rPr>
              <a:t>Fresh foods</a:t>
            </a:r>
            <a:endParaRPr lang="it-IT" sz="1200" dirty="0" smtClean="0">
              <a:solidFill>
                <a:srgbClr val="01047F"/>
              </a:solidFill>
              <a:latin typeface="+mj-lt"/>
              <a:ea typeface="Calibri" pitchFamily="34" charset="0"/>
              <a:cs typeface="Times New Roman" pitchFamily="18" charset="0"/>
            </a:endParaRPr>
          </a:p>
        </p:txBody>
      </p:sp>
      <p:sp>
        <p:nvSpPr>
          <p:cNvPr id="25" name="Rectangle 2"/>
          <p:cNvSpPr>
            <a:spLocks noChangeArrowheads="1"/>
          </p:cNvSpPr>
          <p:nvPr/>
        </p:nvSpPr>
        <p:spPr bwMode="auto">
          <a:xfrm>
            <a:off x="1763688" y="1911499"/>
            <a:ext cx="115212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1047F"/>
                </a:solidFill>
                <a:latin typeface="+mj-lt"/>
                <a:ea typeface="Calibri" pitchFamily="34" charset="0"/>
                <a:cs typeface="Times New Roman" pitchFamily="18" charset="0"/>
              </a:rPr>
              <a:t>Raw foods</a:t>
            </a:r>
            <a:endParaRPr lang="it-IT" sz="1200" dirty="0" smtClean="0">
              <a:solidFill>
                <a:srgbClr val="01047F"/>
              </a:solidFill>
              <a:latin typeface="+mj-lt"/>
              <a:ea typeface="Calibri" pitchFamily="34" charset="0"/>
              <a:cs typeface="Times New Roman" pitchFamily="18" charset="0"/>
            </a:endParaRPr>
          </a:p>
        </p:txBody>
      </p:sp>
      <p:sp>
        <p:nvSpPr>
          <p:cNvPr id="32" name="Freccia circolare a destra 31"/>
          <p:cNvSpPr/>
          <p:nvPr/>
        </p:nvSpPr>
        <p:spPr>
          <a:xfrm rot="17742091">
            <a:off x="3446579" y="1973697"/>
            <a:ext cx="467732" cy="1119526"/>
          </a:xfrm>
          <a:prstGeom prst="curvedRigh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b="100000"/>
            </a:path>
            <a:tileRect t="-100000" r="-100000"/>
          </a:gradFill>
          <a:ln>
            <a:solidFill>
              <a:srgbClr val="F67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26" name="Picture 7" descr="http://www.cancertruth.net/wp-content/uploads/2013/02/ozone.jpg"/>
          <p:cNvPicPr>
            <a:picLocks noChangeAspect="1" noChangeArrowheads="1"/>
          </p:cNvPicPr>
          <p:nvPr/>
        </p:nvPicPr>
        <p:blipFill>
          <a:blip r:embed="rId9" cstate="print"/>
          <a:srcRect/>
          <a:stretch>
            <a:fillRect/>
          </a:stretch>
        </p:blipFill>
        <p:spPr bwMode="auto">
          <a:xfrm>
            <a:off x="2987824" y="4005064"/>
            <a:ext cx="2590800" cy="2590800"/>
          </a:xfrm>
          <a:prstGeom prst="rect">
            <a:avLst/>
          </a:prstGeom>
          <a:effectLst>
            <a:outerShdw blurRad="57150" dist="38100" dir="5400000" algn="ctr" rotWithShape="0">
              <a:schemeClr val="accent1">
                <a:shade val="9000"/>
                <a:satMod val="105000"/>
                <a:alpha val="48000"/>
              </a:schemeClr>
            </a:outerShdw>
          </a:effectLst>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igieneambiental.com/sites/default/files/images/productos/cabecera/icar-14.jpg"/>
          <p:cNvPicPr>
            <a:picLocks noChangeAspect="1" noChangeArrowheads="1"/>
          </p:cNvPicPr>
          <p:nvPr/>
        </p:nvPicPr>
        <p:blipFill>
          <a:blip r:embed="rId3" cstate="print"/>
          <a:srcRect/>
          <a:stretch>
            <a:fillRect/>
          </a:stretch>
        </p:blipFill>
        <p:spPr bwMode="auto">
          <a:xfrm>
            <a:off x="395536" y="116632"/>
            <a:ext cx="952500" cy="952500"/>
          </a:xfrm>
          <a:prstGeom prst="rect">
            <a:avLst/>
          </a:prstGeom>
          <a:noFill/>
        </p:spPr>
      </p:pic>
      <p:sp>
        <p:nvSpPr>
          <p:cNvPr id="8194" name="AutoShape 2"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26" name="Picture 14"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13328" name="Picture 16"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25" name="Rectangle 1"/>
          <p:cNvSpPr>
            <a:spLocks noChangeArrowheads="1"/>
          </p:cNvSpPr>
          <p:nvPr/>
        </p:nvSpPr>
        <p:spPr bwMode="auto">
          <a:xfrm>
            <a:off x="971600" y="2708920"/>
            <a:ext cx="2915816" cy="307777"/>
          </a:xfrm>
          <a:prstGeom prst="rect">
            <a:avLst/>
          </a:prstGeom>
          <a:ln>
            <a:solidFill>
              <a:srgbClr val="FF0000"/>
            </a:solidFill>
            <a:prstDash val="sysDash"/>
            <a:headEnd/>
            <a:tailEnd/>
          </a:ln>
          <a:effectLst>
            <a:innerShdw blurRad="63500" dist="508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1047F"/>
                </a:solidFill>
                <a:effectLst/>
                <a:latin typeface="Calibri" pitchFamily="34" charset="0"/>
                <a:ea typeface="Times New Roman" pitchFamily="18" charset="0"/>
                <a:cs typeface="Arial" pitchFamily="34" charset="0"/>
              </a:rPr>
              <a:t>Wide range of antimicrobial activity</a:t>
            </a:r>
            <a:endParaRPr kumimoji="0" lang="en-US" sz="1400" b="0" i="0" u="none" strike="noStrike" cap="none" normalizeH="0" baseline="0" dirty="0" smtClean="0">
              <a:ln>
                <a:noFill/>
              </a:ln>
              <a:solidFill>
                <a:srgbClr val="01047F"/>
              </a:solidFill>
              <a:effectLst/>
              <a:latin typeface="Calibri" pitchFamily="34" charset="0"/>
              <a:ea typeface="Times New Roman" pitchFamily="18" charset="0"/>
              <a:cs typeface="Arial" pitchFamily="34" charset="0"/>
            </a:endParaRPr>
          </a:p>
        </p:txBody>
      </p:sp>
      <p:grpSp>
        <p:nvGrpSpPr>
          <p:cNvPr id="29" name="Gruppo 28"/>
          <p:cNvGrpSpPr/>
          <p:nvPr/>
        </p:nvGrpSpPr>
        <p:grpSpPr>
          <a:xfrm rot="5400000">
            <a:off x="2236880" y="1875688"/>
            <a:ext cx="978408" cy="484632"/>
            <a:chOff x="3960440" y="1988840"/>
            <a:chExt cx="978408" cy="484632"/>
          </a:xfrm>
        </p:grpSpPr>
        <p:sp>
          <p:nvSpPr>
            <p:cNvPr id="27" name="Freccia in giù 26"/>
            <p:cNvSpPr/>
            <p:nvPr/>
          </p:nvSpPr>
          <p:spPr>
            <a:xfrm rot="16200000">
              <a:off x="4207328" y="1741952"/>
              <a:ext cx="484632" cy="97840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67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1047F"/>
                </a:solidFill>
              </a:endParaRPr>
            </a:p>
          </p:txBody>
        </p:sp>
        <p:sp>
          <p:nvSpPr>
            <p:cNvPr id="28" name="Rettangolo 27"/>
            <p:cNvSpPr/>
            <p:nvPr/>
          </p:nvSpPr>
          <p:spPr>
            <a:xfrm>
              <a:off x="4012774" y="2094961"/>
              <a:ext cx="752129" cy="261610"/>
            </a:xfrm>
            <a:prstGeom prst="rect">
              <a:avLst/>
            </a:prstGeom>
            <a:ln>
              <a:noFill/>
            </a:ln>
          </p:spPr>
          <p:txBody>
            <a:bodyPr wrap="none">
              <a:spAutoFit/>
            </a:bodyPr>
            <a:lstStyle/>
            <a:p>
              <a:r>
                <a:rPr lang="it-IT" sz="1100" dirty="0" smtClean="0">
                  <a:solidFill>
                    <a:srgbClr val="01047F"/>
                  </a:solidFill>
                  <a:latin typeface="+mj-lt"/>
                </a:rPr>
                <a:t>DISPLAYS</a:t>
              </a:r>
              <a:r>
                <a:rPr lang="it-IT" sz="1100" dirty="0" smtClean="0">
                  <a:solidFill>
                    <a:srgbClr val="01047F"/>
                  </a:solidFill>
                </a:rPr>
                <a:t> </a:t>
              </a:r>
              <a:endParaRPr lang="it-IT" sz="1100" dirty="0">
                <a:solidFill>
                  <a:srgbClr val="01047F"/>
                </a:solidFill>
              </a:endParaRPr>
            </a:p>
          </p:txBody>
        </p:sp>
      </p:grpSp>
      <p:sp>
        <p:nvSpPr>
          <p:cNvPr id="31" name="Rectangle 1"/>
          <p:cNvSpPr>
            <a:spLocks noChangeArrowheads="1"/>
          </p:cNvSpPr>
          <p:nvPr/>
        </p:nvSpPr>
        <p:spPr bwMode="auto">
          <a:xfrm>
            <a:off x="5292080" y="2276872"/>
            <a:ext cx="2915816" cy="954107"/>
          </a:xfrm>
          <a:prstGeom prst="rect">
            <a:avLst/>
          </a:prstGeom>
          <a:ln>
            <a:solidFill>
              <a:srgbClr val="FF0000"/>
            </a:solidFill>
            <a:prstDash val="sysDash"/>
            <a:headEnd/>
            <a:tailEnd/>
          </a:ln>
          <a:effectLst>
            <a:innerShdw blurRad="63500" dist="508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1047F"/>
                </a:solidFill>
                <a:effectLst/>
                <a:latin typeface="Calibri" pitchFamily="34" charset="0"/>
                <a:ea typeface="Times New Roman" pitchFamily="18" charset="0"/>
                <a:cs typeface="Arial" pitchFamily="34" charset="0"/>
              </a:rPr>
              <a:t>oxidative capacity against proteins, lipids, enzymes, nucleic acids, membranes and other cellular constituents</a:t>
            </a:r>
          </a:p>
        </p:txBody>
      </p:sp>
      <p:grpSp>
        <p:nvGrpSpPr>
          <p:cNvPr id="32" name="Gruppo 31"/>
          <p:cNvGrpSpPr/>
          <p:nvPr/>
        </p:nvGrpSpPr>
        <p:grpSpPr>
          <a:xfrm rot="16200000">
            <a:off x="4386840" y="2390024"/>
            <a:ext cx="484632" cy="978408"/>
            <a:chOff x="2555776" y="4221088"/>
            <a:chExt cx="484632" cy="978408"/>
          </a:xfrm>
        </p:grpSpPr>
        <p:sp>
          <p:nvSpPr>
            <p:cNvPr id="33" name="Freccia in giù 32"/>
            <p:cNvSpPr/>
            <p:nvPr/>
          </p:nvSpPr>
          <p:spPr>
            <a:xfrm>
              <a:off x="2555776" y="4221088"/>
              <a:ext cx="484632" cy="97840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67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1047F"/>
                </a:solidFill>
              </a:endParaRPr>
            </a:p>
          </p:txBody>
        </p:sp>
        <p:sp>
          <p:nvSpPr>
            <p:cNvPr id="34" name="Rettangolo 33"/>
            <p:cNvSpPr/>
            <p:nvPr/>
          </p:nvSpPr>
          <p:spPr>
            <a:xfrm rot="5400000">
              <a:off x="2438639" y="4507460"/>
              <a:ext cx="729687" cy="261610"/>
            </a:xfrm>
            <a:prstGeom prst="rect">
              <a:avLst/>
            </a:prstGeom>
          </p:spPr>
          <p:txBody>
            <a:bodyPr wrap="none">
              <a:spAutoFit/>
            </a:bodyPr>
            <a:lstStyle/>
            <a:p>
              <a:r>
                <a:rPr lang="it-IT" sz="1100" dirty="0" err="1" smtClean="0">
                  <a:solidFill>
                    <a:srgbClr val="01047F"/>
                  </a:solidFill>
                  <a:latin typeface="+mj-lt"/>
                </a:rPr>
                <a:t>thanks</a:t>
              </a:r>
              <a:r>
                <a:rPr lang="it-IT" sz="1100" dirty="0" smtClean="0">
                  <a:solidFill>
                    <a:srgbClr val="01047F"/>
                  </a:solidFill>
                  <a:latin typeface="+mj-lt"/>
                </a:rPr>
                <a:t> </a:t>
              </a:r>
              <a:r>
                <a:rPr lang="it-IT" sz="1100" dirty="0" err="1" smtClean="0">
                  <a:solidFill>
                    <a:srgbClr val="01047F"/>
                  </a:solidFill>
                  <a:latin typeface="+mj-lt"/>
                </a:rPr>
                <a:t>its</a:t>
              </a:r>
              <a:endParaRPr lang="it-IT" sz="1100" dirty="0">
                <a:solidFill>
                  <a:srgbClr val="01047F"/>
                </a:solidFill>
              </a:endParaRPr>
            </a:p>
          </p:txBody>
        </p:sp>
      </p:grpSp>
      <p:sp>
        <p:nvSpPr>
          <p:cNvPr id="44" name="Nuvola 43"/>
          <p:cNvSpPr/>
          <p:nvPr/>
        </p:nvSpPr>
        <p:spPr>
          <a:xfrm>
            <a:off x="1403648" y="836712"/>
            <a:ext cx="1809726" cy="672455"/>
          </a:xfrm>
          <a:prstGeom prst="cloud">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solidFill>
              <a:srgbClr val="01047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Nuvola 37"/>
          <p:cNvSpPr/>
          <p:nvPr/>
        </p:nvSpPr>
        <p:spPr>
          <a:xfrm>
            <a:off x="3055638" y="1025208"/>
            <a:ext cx="1809726" cy="672455"/>
          </a:xfrm>
          <a:prstGeom prst="cloud">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solidFill>
              <a:srgbClr val="01047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ctangle 1"/>
          <p:cNvSpPr>
            <a:spLocks noChangeArrowheads="1"/>
          </p:cNvSpPr>
          <p:nvPr/>
        </p:nvSpPr>
        <p:spPr bwMode="auto">
          <a:xfrm>
            <a:off x="2915815" y="1203132"/>
            <a:ext cx="208823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1047F"/>
                </a:solidFill>
                <a:effectLst/>
                <a:latin typeface="Calibri" pitchFamily="34" charset="0"/>
                <a:ea typeface="Times New Roman" pitchFamily="18" charset="0"/>
                <a:cs typeface="Arial" pitchFamily="34" charset="0"/>
              </a:rPr>
              <a:t>water-</a:t>
            </a:r>
            <a:r>
              <a:rPr kumimoji="0" lang="en-US" sz="1400" b="0" i="0" u="none" strike="noStrike" cap="none" normalizeH="0" baseline="0" dirty="0" err="1" smtClean="0">
                <a:ln>
                  <a:noFill/>
                </a:ln>
                <a:solidFill>
                  <a:srgbClr val="01047F"/>
                </a:solidFill>
                <a:effectLst/>
                <a:latin typeface="Calibri" pitchFamily="34" charset="0"/>
                <a:ea typeface="Times New Roman" pitchFamily="18" charset="0"/>
                <a:cs typeface="Arial" pitchFamily="34" charset="0"/>
              </a:rPr>
              <a:t>solube</a:t>
            </a:r>
            <a:r>
              <a:rPr kumimoji="0" lang="en-US" sz="1400" b="0" i="0" u="none" strike="noStrike" cap="none" normalizeH="0" baseline="0" dirty="0" smtClean="0">
                <a:ln>
                  <a:noFill/>
                </a:ln>
                <a:solidFill>
                  <a:srgbClr val="01047F"/>
                </a:solidFill>
                <a:effectLst/>
                <a:latin typeface="Calibri" pitchFamily="34" charset="0"/>
                <a:ea typeface="Times New Roman" pitchFamily="18" charset="0"/>
                <a:cs typeface="Arial" pitchFamily="34" charset="0"/>
              </a:rPr>
              <a:t> form</a:t>
            </a:r>
            <a:endParaRPr kumimoji="0" lang="en-US" sz="1400" b="0" i="0" u="none" strike="noStrike" cap="none" normalizeH="0" baseline="0" dirty="0" smtClean="0">
              <a:ln>
                <a:noFill/>
              </a:ln>
              <a:solidFill>
                <a:srgbClr val="01047F"/>
              </a:solidFill>
              <a:effectLst/>
              <a:latin typeface="Arial" pitchFamily="34" charset="0"/>
              <a:cs typeface="Arial" pitchFamily="34" charset="0"/>
            </a:endParaRPr>
          </a:p>
        </p:txBody>
      </p:sp>
      <p:sp>
        <p:nvSpPr>
          <p:cNvPr id="41" name="Rectangle 1"/>
          <p:cNvSpPr>
            <a:spLocks noChangeArrowheads="1"/>
          </p:cNvSpPr>
          <p:nvPr/>
        </p:nvSpPr>
        <p:spPr bwMode="auto">
          <a:xfrm>
            <a:off x="1475656" y="980728"/>
            <a:ext cx="1800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1047F"/>
                </a:solidFill>
                <a:effectLst/>
                <a:latin typeface="Calibri" pitchFamily="34" charset="0"/>
                <a:ea typeface="Times New Roman" pitchFamily="18" charset="0"/>
                <a:cs typeface="Arial" pitchFamily="34" charset="0"/>
              </a:rPr>
              <a:t>under gaseous form</a:t>
            </a:r>
            <a:endParaRPr kumimoji="0" lang="en-US" sz="1400" b="0" i="0" u="none" strike="noStrike" cap="none" normalizeH="0" baseline="0" dirty="0" smtClean="0">
              <a:ln>
                <a:noFill/>
              </a:ln>
              <a:solidFill>
                <a:srgbClr val="01047F"/>
              </a:solidFill>
              <a:effectLst/>
              <a:latin typeface="Arial" pitchFamily="34" charset="0"/>
              <a:cs typeface="Arial" pitchFamily="34" charset="0"/>
            </a:endParaRPr>
          </a:p>
        </p:txBody>
      </p:sp>
      <p:graphicFrame>
        <p:nvGraphicFramePr>
          <p:cNvPr id="26" name="Tabella 25"/>
          <p:cNvGraphicFramePr>
            <a:graphicFrameLocks noGrp="1"/>
          </p:cNvGraphicFramePr>
          <p:nvPr/>
        </p:nvGraphicFramePr>
        <p:xfrm>
          <a:off x="3275856" y="4149080"/>
          <a:ext cx="4176464" cy="2304259"/>
        </p:xfrm>
        <a:graphic>
          <a:graphicData uri="http://schemas.openxmlformats.org/drawingml/2006/table">
            <a:tbl>
              <a:tblPr firstRow="1" bandRow="1">
                <a:tableStyleId>{5C22544A-7EE6-4342-B048-85BDC9FD1C3A}</a:tableStyleId>
              </a:tblPr>
              <a:tblGrid>
                <a:gridCol w="818914"/>
                <a:gridCol w="1228372"/>
                <a:gridCol w="818914"/>
                <a:gridCol w="1310264"/>
              </a:tblGrid>
              <a:tr h="306217">
                <a:tc gridSpan="2">
                  <a:txBody>
                    <a:bodyPr/>
                    <a:lstStyle/>
                    <a:p>
                      <a:pPr algn="ctr"/>
                      <a:r>
                        <a:rPr lang="it-IT" sz="1200" dirty="0" smtClean="0">
                          <a:solidFill>
                            <a:schemeClr val="bg1"/>
                          </a:solidFill>
                          <a:latin typeface="+mj-lt"/>
                        </a:rPr>
                        <a:t>O</a:t>
                      </a:r>
                      <a:r>
                        <a:rPr lang="it-IT" sz="1200" baseline="-25000" dirty="0" smtClean="0">
                          <a:solidFill>
                            <a:schemeClr val="bg1"/>
                          </a:solidFill>
                          <a:latin typeface="+mj-lt"/>
                        </a:rPr>
                        <a:t>3 </a:t>
                      </a:r>
                      <a:r>
                        <a:rPr lang="it-IT" sz="1200" dirty="0" err="1" smtClean="0">
                          <a:solidFill>
                            <a:schemeClr val="bg1"/>
                          </a:solidFill>
                          <a:latin typeface="+mj-lt"/>
                        </a:rPr>
                        <a:t>gaseous</a:t>
                      </a:r>
                      <a:endParaRPr lang="it-IT" sz="1200" dirty="0">
                        <a:solidFill>
                          <a:schemeClr val="bg1"/>
                        </a:solidFill>
                        <a:latin typeface="+mj-lt"/>
                      </a:endParaRPr>
                    </a:p>
                  </a:txBody>
                  <a:tcPr/>
                </a:tc>
                <a:tc hMerge="1">
                  <a:txBody>
                    <a:bodyPr/>
                    <a:lstStyle/>
                    <a:p>
                      <a:pPr algn="ctr"/>
                      <a:endParaRPr lang="it-IT" sz="1200" dirty="0">
                        <a:solidFill>
                          <a:srgbClr val="002060"/>
                        </a:solidFill>
                        <a:latin typeface="+mj-lt"/>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t-IT" sz="1200" b="1" kern="1200" dirty="0" smtClean="0">
                          <a:solidFill>
                            <a:schemeClr val="bg1"/>
                          </a:solidFill>
                          <a:latin typeface="+mj-lt"/>
                          <a:ea typeface="+mn-ea"/>
                          <a:cs typeface="+mn-cs"/>
                        </a:rPr>
                        <a:t>O</a:t>
                      </a:r>
                      <a:r>
                        <a:rPr kumimoji="0" lang="it-IT" sz="1200" b="1" kern="1200" baseline="-25000" dirty="0" smtClean="0">
                          <a:solidFill>
                            <a:schemeClr val="bg1"/>
                          </a:solidFill>
                          <a:latin typeface="+mj-lt"/>
                          <a:ea typeface="+mn-ea"/>
                          <a:cs typeface="+mn-cs"/>
                        </a:rPr>
                        <a:t>3 </a:t>
                      </a:r>
                      <a:r>
                        <a:rPr kumimoji="0" lang="it-IT" sz="1200" b="1" kern="1200" dirty="0" smtClean="0">
                          <a:solidFill>
                            <a:schemeClr val="bg1"/>
                          </a:solidFill>
                          <a:latin typeface="+mj-lt"/>
                          <a:ea typeface="+mn-ea"/>
                          <a:cs typeface="+mn-cs"/>
                        </a:rPr>
                        <a:t> </a:t>
                      </a:r>
                      <a:r>
                        <a:rPr kumimoji="0" lang="it-IT" sz="1200" b="1" kern="1200" dirty="0" err="1" smtClean="0">
                          <a:solidFill>
                            <a:schemeClr val="bg1"/>
                          </a:solidFill>
                          <a:latin typeface="+mj-lt"/>
                          <a:ea typeface="+mn-ea"/>
                          <a:cs typeface="+mn-cs"/>
                        </a:rPr>
                        <a:t>water-solubilized</a:t>
                      </a:r>
                      <a:r>
                        <a:rPr kumimoji="0" lang="it-IT" sz="1200" b="1" kern="1200" dirty="0" smtClean="0">
                          <a:solidFill>
                            <a:schemeClr val="bg1"/>
                          </a:solidFill>
                          <a:latin typeface="+mj-lt"/>
                          <a:ea typeface="+mn-ea"/>
                          <a:cs typeface="+mn-cs"/>
                        </a:rPr>
                        <a:t> </a:t>
                      </a:r>
                      <a:endParaRPr lang="it-IT" sz="1200" dirty="0" smtClean="0">
                        <a:solidFill>
                          <a:schemeClr val="bg1"/>
                        </a:solidFill>
                        <a:latin typeface="+mj-lt"/>
                      </a:endParaRPr>
                    </a:p>
                  </a:txBody>
                  <a:tcPr/>
                </a:tc>
                <a:tc hMerge="1">
                  <a:txBody>
                    <a:bodyPr/>
                    <a:lstStyle/>
                    <a:p>
                      <a:pPr algn="ctr"/>
                      <a:endParaRPr lang="it-IT" sz="1200" dirty="0">
                        <a:solidFill>
                          <a:srgbClr val="002060"/>
                        </a:solidFill>
                        <a:latin typeface="+mj-lt"/>
                      </a:endParaRPr>
                    </a:p>
                  </a:txBody>
                  <a:tcPr/>
                </a:tc>
              </a:tr>
              <a:tr h="333007">
                <a:tc>
                  <a:txBody>
                    <a:bodyPr/>
                    <a:lstStyle/>
                    <a:p>
                      <a:pPr algn="ctr"/>
                      <a:r>
                        <a:rPr lang="it-IT" sz="1200" b="1" dirty="0" smtClean="0">
                          <a:solidFill>
                            <a:srgbClr val="002060"/>
                          </a:solidFill>
                          <a:latin typeface="+mj-lt"/>
                        </a:rPr>
                        <a:t>T (°C)</a:t>
                      </a:r>
                      <a:endParaRPr lang="it-IT" sz="1200" b="1" dirty="0">
                        <a:solidFill>
                          <a:srgbClr val="002060"/>
                        </a:solidFill>
                        <a:latin typeface="+mj-lt"/>
                      </a:endParaRPr>
                    </a:p>
                  </a:txBody>
                  <a:tcPr/>
                </a:tc>
                <a:tc>
                  <a:txBody>
                    <a:bodyPr/>
                    <a:lstStyle/>
                    <a:p>
                      <a:pPr algn="ctr"/>
                      <a:r>
                        <a:rPr lang="it-IT" sz="1200" b="1" dirty="0" err="1" smtClean="0">
                          <a:solidFill>
                            <a:srgbClr val="002060"/>
                          </a:solidFill>
                          <a:latin typeface="+mj-lt"/>
                        </a:rPr>
                        <a:t>Halflife</a:t>
                      </a:r>
                      <a:r>
                        <a:rPr lang="it-IT" sz="1200" b="1" dirty="0" smtClean="0">
                          <a:solidFill>
                            <a:srgbClr val="002060"/>
                          </a:solidFill>
                          <a:latin typeface="+mj-lt"/>
                        </a:rPr>
                        <a:t> (</a:t>
                      </a:r>
                      <a:r>
                        <a:rPr lang="it-IT" sz="1200" b="1" dirty="0" err="1" smtClean="0">
                          <a:solidFill>
                            <a:srgbClr val="002060"/>
                          </a:solidFill>
                          <a:latin typeface="+mj-lt"/>
                        </a:rPr>
                        <a:t>days</a:t>
                      </a:r>
                      <a:r>
                        <a:rPr lang="it-IT" sz="1200" b="1" dirty="0" smtClean="0">
                          <a:solidFill>
                            <a:srgbClr val="002060"/>
                          </a:solidFill>
                          <a:latin typeface="+mj-lt"/>
                        </a:rPr>
                        <a:t>)</a:t>
                      </a:r>
                      <a:endParaRPr lang="it-IT" sz="1200" b="1" dirty="0">
                        <a:solidFill>
                          <a:srgbClr val="002060"/>
                        </a:solidFill>
                        <a:latin typeface="+mj-lt"/>
                      </a:endParaRPr>
                    </a:p>
                  </a:txBody>
                  <a:tcPr/>
                </a:tc>
                <a:tc>
                  <a:txBody>
                    <a:bodyPr/>
                    <a:lstStyle/>
                    <a:p>
                      <a:pPr algn="ctr"/>
                      <a:r>
                        <a:rPr lang="it-IT" sz="1200" b="1" dirty="0" smtClean="0">
                          <a:solidFill>
                            <a:srgbClr val="002060"/>
                          </a:solidFill>
                          <a:latin typeface="+mj-lt"/>
                        </a:rPr>
                        <a:t>T (°C)</a:t>
                      </a:r>
                      <a:endParaRPr lang="it-IT" sz="1200" b="1" dirty="0">
                        <a:solidFill>
                          <a:srgbClr val="002060"/>
                        </a:solidFill>
                        <a:latin typeface="+mj-lt"/>
                      </a:endParaRPr>
                    </a:p>
                  </a:txBody>
                  <a:tcPr/>
                </a:tc>
                <a:tc>
                  <a:txBody>
                    <a:bodyPr/>
                    <a:lstStyle/>
                    <a:p>
                      <a:pPr algn="ctr"/>
                      <a:r>
                        <a:rPr lang="it-IT" sz="1200" b="1" dirty="0" err="1" smtClean="0">
                          <a:solidFill>
                            <a:srgbClr val="002060"/>
                          </a:solidFill>
                          <a:latin typeface="+mj-lt"/>
                        </a:rPr>
                        <a:t>Halflife</a:t>
                      </a:r>
                      <a:r>
                        <a:rPr lang="it-IT" sz="1200" b="1" dirty="0" smtClean="0">
                          <a:solidFill>
                            <a:srgbClr val="002060"/>
                          </a:solidFill>
                          <a:latin typeface="+mj-lt"/>
                        </a:rPr>
                        <a:t> (min)</a:t>
                      </a:r>
                      <a:endParaRPr lang="it-IT" sz="1200" b="1" dirty="0">
                        <a:solidFill>
                          <a:srgbClr val="002060"/>
                        </a:solidFill>
                        <a:latin typeface="+mj-lt"/>
                      </a:endParaRPr>
                    </a:p>
                  </a:txBody>
                  <a:tcPr/>
                </a:tc>
              </a:tr>
              <a:tr h="333007">
                <a:tc>
                  <a:txBody>
                    <a:bodyPr/>
                    <a:lstStyle/>
                    <a:p>
                      <a:pPr algn="ctr"/>
                      <a:r>
                        <a:rPr lang="it-IT" sz="1200" dirty="0" smtClean="0">
                          <a:solidFill>
                            <a:srgbClr val="002060"/>
                          </a:solidFill>
                          <a:latin typeface="+mj-lt"/>
                        </a:rPr>
                        <a:t>-50</a:t>
                      </a:r>
                      <a:endParaRPr lang="it-IT" sz="1200" dirty="0">
                        <a:solidFill>
                          <a:srgbClr val="002060"/>
                        </a:solidFill>
                        <a:latin typeface="+mj-lt"/>
                      </a:endParaRPr>
                    </a:p>
                  </a:txBody>
                  <a:tcPr/>
                </a:tc>
                <a:tc>
                  <a:txBody>
                    <a:bodyPr/>
                    <a:lstStyle/>
                    <a:p>
                      <a:pPr algn="ctr"/>
                      <a:r>
                        <a:rPr lang="it-IT" sz="1200" dirty="0" smtClean="0">
                          <a:solidFill>
                            <a:srgbClr val="002060"/>
                          </a:solidFill>
                          <a:latin typeface="+mj-lt"/>
                        </a:rPr>
                        <a:t>90</a:t>
                      </a:r>
                      <a:endParaRPr lang="it-IT" sz="1200" dirty="0">
                        <a:solidFill>
                          <a:srgbClr val="002060"/>
                        </a:solidFill>
                        <a:latin typeface="+mj-lt"/>
                      </a:endParaRPr>
                    </a:p>
                  </a:txBody>
                  <a:tcPr/>
                </a:tc>
                <a:tc>
                  <a:txBody>
                    <a:bodyPr/>
                    <a:lstStyle/>
                    <a:p>
                      <a:pPr algn="ctr"/>
                      <a:r>
                        <a:rPr lang="it-IT" sz="1200" dirty="0" smtClean="0">
                          <a:solidFill>
                            <a:srgbClr val="002060"/>
                          </a:solidFill>
                          <a:latin typeface="+mj-lt"/>
                        </a:rPr>
                        <a:t>15</a:t>
                      </a:r>
                      <a:endParaRPr lang="it-IT" sz="1200" dirty="0">
                        <a:solidFill>
                          <a:srgbClr val="002060"/>
                        </a:solidFill>
                        <a:latin typeface="+mj-lt"/>
                      </a:endParaRPr>
                    </a:p>
                  </a:txBody>
                  <a:tcPr/>
                </a:tc>
                <a:tc>
                  <a:txBody>
                    <a:bodyPr/>
                    <a:lstStyle/>
                    <a:p>
                      <a:pPr algn="ctr"/>
                      <a:r>
                        <a:rPr lang="it-IT" sz="1200" dirty="0" smtClean="0">
                          <a:solidFill>
                            <a:srgbClr val="002060"/>
                          </a:solidFill>
                          <a:latin typeface="+mj-lt"/>
                        </a:rPr>
                        <a:t>30</a:t>
                      </a:r>
                      <a:endParaRPr lang="it-IT" sz="1200" dirty="0">
                        <a:solidFill>
                          <a:srgbClr val="002060"/>
                        </a:solidFill>
                        <a:latin typeface="+mj-lt"/>
                      </a:endParaRPr>
                    </a:p>
                  </a:txBody>
                  <a:tcPr/>
                </a:tc>
              </a:tr>
              <a:tr h="333007">
                <a:tc>
                  <a:txBody>
                    <a:bodyPr/>
                    <a:lstStyle/>
                    <a:p>
                      <a:pPr algn="ctr"/>
                      <a:r>
                        <a:rPr lang="it-IT" sz="1200" dirty="0" smtClean="0">
                          <a:solidFill>
                            <a:srgbClr val="002060"/>
                          </a:solidFill>
                          <a:latin typeface="+mj-lt"/>
                        </a:rPr>
                        <a:t>-35</a:t>
                      </a:r>
                      <a:endParaRPr lang="it-IT" sz="1200" dirty="0">
                        <a:solidFill>
                          <a:srgbClr val="002060"/>
                        </a:solidFill>
                        <a:latin typeface="+mj-lt"/>
                      </a:endParaRPr>
                    </a:p>
                  </a:txBody>
                  <a:tcPr/>
                </a:tc>
                <a:tc>
                  <a:txBody>
                    <a:bodyPr/>
                    <a:lstStyle/>
                    <a:p>
                      <a:pPr algn="ctr"/>
                      <a:r>
                        <a:rPr lang="it-IT" sz="1200" dirty="0" smtClean="0">
                          <a:solidFill>
                            <a:srgbClr val="002060"/>
                          </a:solidFill>
                          <a:latin typeface="+mj-lt"/>
                        </a:rPr>
                        <a:t>18</a:t>
                      </a:r>
                      <a:endParaRPr lang="it-IT" sz="1200" dirty="0">
                        <a:solidFill>
                          <a:srgbClr val="002060"/>
                        </a:solidFill>
                        <a:latin typeface="+mj-lt"/>
                      </a:endParaRPr>
                    </a:p>
                  </a:txBody>
                  <a:tcPr/>
                </a:tc>
                <a:tc>
                  <a:txBody>
                    <a:bodyPr/>
                    <a:lstStyle/>
                    <a:p>
                      <a:pPr algn="ctr"/>
                      <a:r>
                        <a:rPr lang="it-IT" sz="1200" dirty="0" smtClean="0">
                          <a:solidFill>
                            <a:srgbClr val="002060"/>
                          </a:solidFill>
                          <a:latin typeface="+mj-lt"/>
                        </a:rPr>
                        <a:t>20</a:t>
                      </a:r>
                      <a:endParaRPr lang="it-IT" sz="1200" dirty="0">
                        <a:solidFill>
                          <a:srgbClr val="002060"/>
                        </a:solidFill>
                        <a:latin typeface="+mj-lt"/>
                      </a:endParaRPr>
                    </a:p>
                  </a:txBody>
                  <a:tcPr/>
                </a:tc>
                <a:tc>
                  <a:txBody>
                    <a:bodyPr/>
                    <a:lstStyle/>
                    <a:p>
                      <a:pPr algn="ctr"/>
                      <a:r>
                        <a:rPr lang="it-IT" sz="1200" dirty="0" smtClean="0">
                          <a:solidFill>
                            <a:srgbClr val="002060"/>
                          </a:solidFill>
                          <a:latin typeface="+mj-lt"/>
                        </a:rPr>
                        <a:t>20</a:t>
                      </a:r>
                      <a:endParaRPr lang="it-IT" sz="1200" dirty="0">
                        <a:solidFill>
                          <a:srgbClr val="002060"/>
                        </a:solidFill>
                        <a:latin typeface="+mj-lt"/>
                      </a:endParaRPr>
                    </a:p>
                  </a:txBody>
                  <a:tcPr/>
                </a:tc>
              </a:tr>
              <a:tr h="333007">
                <a:tc>
                  <a:txBody>
                    <a:bodyPr/>
                    <a:lstStyle/>
                    <a:p>
                      <a:pPr algn="ctr"/>
                      <a:r>
                        <a:rPr lang="it-IT" sz="1200" dirty="0" smtClean="0">
                          <a:solidFill>
                            <a:srgbClr val="002060"/>
                          </a:solidFill>
                          <a:latin typeface="+mj-lt"/>
                        </a:rPr>
                        <a:t>-25</a:t>
                      </a:r>
                      <a:endParaRPr lang="it-IT" sz="1200" dirty="0">
                        <a:solidFill>
                          <a:srgbClr val="002060"/>
                        </a:solidFill>
                        <a:latin typeface="+mj-lt"/>
                      </a:endParaRPr>
                    </a:p>
                  </a:txBody>
                  <a:tcPr/>
                </a:tc>
                <a:tc>
                  <a:txBody>
                    <a:bodyPr/>
                    <a:lstStyle/>
                    <a:p>
                      <a:pPr algn="ctr"/>
                      <a:r>
                        <a:rPr lang="it-IT" sz="1200" dirty="0" smtClean="0">
                          <a:solidFill>
                            <a:srgbClr val="002060"/>
                          </a:solidFill>
                          <a:latin typeface="+mj-lt"/>
                        </a:rPr>
                        <a:t>8</a:t>
                      </a:r>
                      <a:endParaRPr lang="it-IT" sz="1200" dirty="0">
                        <a:solidFill>
                          <a:srgbClr val="002060"/>
                        </a:solidFill>
                        <a:latin typeface="+mj-lt"/>
                      </a:endParaRPr>
                    </a:p>
                  </a:txBody>
                  <a:tcPr/>
                </a:tc>
                <a:tc>
                  <a:txBody>
                    <a:bodyPr/>
                    <a:lstStyle/>
                    <a:p>
                      <a:pPr algn="ctr"/>
                      <a:r>
                        <a:rPr lang="it-IT" sz="1200" dirty="0" smtClean="0">
                          <a:solidFill>
                            <a:srgbClr val="002060"/>
                          </a:solidFill>
                          <a:latin typeface="+mj-lt"/>
                        </a:rPr>
                        <a:t>25</a:t>
                      </a:r>
                      <a:endParaRPr lang="it-IT" sz="1200" dirty="0">
                        <a:solidFill>
                          <a:srgbClr val="002060"/>
                        </a:solidFill>
                        <a:latin typeface="+mj-lt"/>
                      </a:endParaRPr>
                    </a:p>
                  </a:txBody>
                  <a:tcPr/>
                </a:tc>
                <a:tc>
                  <a:txBody>
                    <a:bodyPr/>
                    <a:lstStyle/>
                    <a:p>
                      <a:pPr algn="ctr"/>
                      <a:r>
                        <a:rPr lang="it-IT" sz="1200" dirty="0" smtClean="0">
                          <a:solidFill>
                            <a:srgbClr val="002060"/>
                          </a:solidFill>
                          <a:latin typeface="+mj-lt"/>
                        </a:rPr>
                        <a:t>15</a:t>
                      </a:r>
                      <a:endParaRPr lang="it-IT" sz="1200" dirty="0">
                        <a:solidFill>
                          <a:srgbClr val="002060"/>
                        </a:solidFill>
                        <a:latin typeface="+mj-lt"/>
                      </a:endParaRPr>
                    </a:p>
                  </a:txBody>
                  <a:tcPr/>
                </a:tc>
              </a:tr>
              <a:tr h="333007">
                <a:tc>
                  <a:txBody>
                    <a:bodyPr/>
                    <a:lstStyle/>
                    <a:p>
                      <a:pPr algn="ctr"/>
                      <a:r>
                        <a:rPr lang="it-IT" sz="1200" dirty="0" smtClean="0">
                          <a:solidFill>
                            <a:srgbClr val="002060"/>
                          </a:solidFill>
                          <a:latin typeface="+mj-lt"/>
                        </a:rPr>
                        <a:t>20</a:t>
                      </a:r>
                      <a:endParaRPr lang="it-IT" sz="1200" dirty="0">
                        <a:solidFill>
                          <a:srgbClr val="002060"/>
                        </a:solidFill>
                        <a:latin typeface="+mj-lt"/>
                      </a:endParaRPr>
                    </a:p>
                  </a:txBody>
                  <a:tcPr/>
                </a:tc>
                <a:tc>
                  <a:txBody>
                    <a:bodyPr/>
                    <a:lstStyle/>
                    <a:p>
                      <a:pPr algn="ctr"/>
                      <a:r>
                        <a:rPr lang="it-IT" sz="1200" dirty="0" smtClean="0">
                          <a:solidFill>
                            <a:srgbClr val="002060"/>
                          </a:solidFill>
                          <a:latin typeface="+mj-lt"/>
                        </a:rPr>
                        <a:t>3</a:t>
                      </a:r>
                      <a:endParaRPr lang="it-IT" sz="1200" dirty="0">
                        <a:solidFill>
                          <a:srgbClr val="002060"/>
                        </a:solidFill>
                        <a:latin typeface="+mj-lt"/>
                      </a:endParaRPr>
                    </a:p>
                  </a:txBody>
                  <a:tcPr/>
                </a:tc>
                <a:tc>
                  <a:txBody>
                    <a:bodyPr/>
                    <a:lstStyle/>
                    <a:p>
                      <a:pPr algn="ctr"/>
                      <a:r>
                        <a:rPr lang="it-IT" sz="1200" dirty="0" smtClean="0">
                          <a:solidFill>
                            <a:srgbClr val="002060"/>
                          </a:solidFill>
                          <a:latin typeface="+mj-lt"/>
                        </a:rPr>
                        <a:t>30</a:t>
                      </a:r>
                      <a:endParaRPr lang="it-IT" sz="1200" dirty="0">
                        <a:solidFill>
                          <a:srgbClr val="002060"/>
                        </a:solidFill>
                        <a:latin typeface="+mj-lt"/>
                      </a:endParaRPr>
                    </a:p>
                  </a:txBody>
                  <a:tcPr/>
                </a:tc>
                <a:tc>
                  <a:txBody>
                    <a:bodyPr/>
                    <a:lstStyle/>
                    <a:p>
                      <a:pPr algn="ctr"/>
                      <a:r>
                        <a:rPr lang="it-IT" sz="1200" dirty="0" smtClean="0">
                          <a:solidFill>
                            <a:srgbClr val="002060"/>
                          </a:solidFill>
                          <a:latin typeface="+mj-lt"/>
                        </a:rPr>
                        <a:t>12</a:t>
                      </a:r>
                      <a:endParaRPr lang="it-IT" sz="1200" dirty="0">
                        <a:solidFill>
                          <a:srgbClr val="002060"/>
                        </a:solidFill>
                        <a:latin typeface="+mj-lt"/>
                      </a:endParaRPr>
                    </a:p>
                  </a:txBody>
                  <a:tcPr/>
                </a:tc>
              </a:tr>
              <a:tr h="333007">
                <a:tc>
                  <a:txBody>
                    <a:bodyPr/>
                    <a:lstStyle/>
                    <a:p>
                      <a:pPr algn="ctr"/>
                      <a:r>
                        <a:rPr lang="it-IT" sz="1200" dirty="0" smtClean="0">
                          <a:solidFill>
                            <a:srgbClr val="002060"/>
                          </a:solidFill>
                          <a:latin typeface="+mj-lt"/>
                        </a:rPr>
                        <a:t>120</a:t>
                      </a:r>
                      <a:endParaRPr lang="it-IT" sz="1200" dirty="0">
                        <a:solidFill>
                          <a:srgbClr val="002060"/>
                        </a:solidFill>
                        <a:latin typeface="+mj-lt"/>
                      </a:endParaRPr>
                    </a:p>
                  </a:txBody>
                  <a:tcPr/>
                </a:tc>
                <a:tc>
                  <a:txBody>
                    <a:bodyPr/>
                    <a:lstStyle/>
                    <a:p>
                      <a:pPr algn="ctr"/>
                      <a:r>
                        <a:rPr lang="it-IT" sz="1200" dirty="0" smtClean="0">
                          <a:solidFill>
                            <a:srgbClr val="002060"/>
                          </a:solidFill>
                          <a:latin typeface="+mj-lt"/>
                        </a:rPr>
                        <a:t>0.7</a:t>
                      </a:r>
                      <a:endParaRPr lang="it-IT" sz="1200" dirty="0">
                        <a:solidFill>
                          <a:srgbClr val="002060"/>
                        </a:solidFill>
                        <a:latin typeface="+mj-lt"/>
                      </a:endParaRPr>
                    </a:p>
                  </a:txBody>
                  <a:tcPr/>
                </a:tc>
                <a:tc>
                  <a:txBody>
                    <a:bodyPr/>
                    <a:lstStyle/>
                    <a:p>
                      <a:pPr algn="ctr"/>
                      <a:r>
                        <a:rPr lang="it-IT" sz="1200" dirty="0" smtClean="0">
                          <a:solidFill>
                            <a:srgbClr val="002060"/>
                          </a:solidFill>
                          <a:latin typeface="+mj-lt"/>
                        </a:rPr>
                        <a:t>35</a:t>
                      </a:r>
                      <a:endParaRPr lang="it-IT" sz="1200" dirty="0">
                        <a:solidFill>
                          <a:srgbClr val="002060"/>
                        </a:solidFill>
                        <a:latin typeface="+mj-lt"/>
                      </a:endParaRPr>
                    </a:p>
                  </a:txBody>
                  <a:tcPr/>
                </a:tc>
                <a:tc>
                  <a:txBody>
                    <a:bodyPr/>
                    <a:lstStyle/>
                    <a:p>
                      <a:pPr algn="ctr"/>
                      <a:r>
                        <a:rPr lang="it-IT" sz="1200" dirty="0" smtClean="0">
                          <a:solidFill>
                            <a:srgbClr val="002060"/>
                          </a:solidFill>
                          <a:latin typeface="+mj-lt"/>
                        </a:rPr>
                        <a:t>8</a:t>
                      </a:r>
                      <a:endParaRPr lang="it-IT" sz="1200" dirty="0">
                        <a:solidFill>
                          <a:srgbClr val="002060"/>
                        </a:solidFill>
                        <a:latin typeface="+mj-lt"/>
                      </a:endParaRPr>
                    </a:p>
                  </a:txBody>
                  <a:tcPr/>
                </a:tc>
              </a:tr>
            </a:tbl>
          </a:graphicData>
        </a:graphic>
      </p:graphicFrame>
      <p:grpSp>
        <p:nvGrpSpPr>
          <p:cNvPr id="30" name="Gruppo 29"/>
          <p:cNvGrpSpPr/>
          <p:nvPr/>
        </p:nvGrpSpPr>
        <p:grpSpPr>
          <a:xfrm>
            <a:off x="683568" y="3717032"/>
            <a:ext cx="2333423" cy="2304256"/>
            <a:chOff x="251520" y="3933056"/>
            <a:chExt cx="2333423" cy="2304256"/>
          </a:xfrm>
        </p:grpSpPr>
        <p:pic>
          <p:nvPicPr>
            <p:cNvPr id="35" name="Picture 2" descr="http://www.ildiscoboloasd.it/images/calendario_jpg.jpg"/>
            <p:cNvPicPr>
              <a:picLocks noChangeAspect="1" noChangeArrowheads="1"/>
            </p:cNvPicPr>
            <p:nvPr/>
          </p:nvPicPr>
          <p:blipFill>
            <a:blip r:embed="rId5" cstate="print"/>
            <a:srcRect/>
            <a:stretch>
              <a:fillRect/>
            </a:stretch>
          </p:blipFill>
          <p:spPr bwMode="auto">
            <a:xfrm>
              <a:off x="251520" y="3933056"/>
              <a:ext cx="2333423" cy="2304256"/>
            </a:xfrm>
            <a:prstGeom prst="rect">
              <a:avLst/>
            </a:prstGeom>
            <a:noFill/>
          </p:spPr>
        </p:pic>
        <p:sp>
          <p:nvSpPr>
            <p:cNvPr id="36" name="Rectangle 3"/>
            <p:cNvSpPr>
              <a:spLocks noChangeArrowheads="1"/>
            </p:cNvSpPr>
            <p:nvPr/>
          </p:nvSpPr>
          <p:spPr bwMode="auto">
            <a:xfrm rot="21069818">
              <a:off x="624293" y="4723451"/>
              <a:ext cx="180746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000" i="1" dirty="0" smtClean="0">
                  <a:solidFill>
                    <a:srgbClr val="002060"/>
                  </a:solidFill>
                  <a:latin typeface="+mj-lt"/>
                  <a:cs typeface="Times New Roman" pitchFamily="18" charset="0"/>
                </a:rPr>
                <a:t>O</a:t>
              </a:r>
              <a:r>
                <a:rPr lang="en-US" sz="1000" i="1" baseline="-25000" dirty="0" smtClean="0">
                  <a:solidFill>
                    <a:srgbClr val="002060"/>
                  </a:solidFill>
                  <a:latin typeface="+mj-lt"/>
                  <a:cs typeface="Times New Roman" pitchFamily="18" charset="0"/>
                </a:rPr>
                <a:t>3</a:t>
              </a:r>
              <a:r>
                <a:rPr lang="en-US" sz="1000" i="1" dirty="0" smtClean="0">
                  <a:solidFill>
                    <a:srgbClr val="002060"/>
                  </a:solidFill>
                  <a:latin typeface="+mj-lt"/>
                  <a:cs typeface="Times New Roman" pitchFamily="18" charset="0"/>
                </a:rPr>
                <a:t> is relatively stable in the gaseous state, while much more unstable in aqueous solution where it quickly degrades in oxygen </a:t>
              </a:r>
              <a:r>
                <a:rPr kumimoji="0" lang="it-IT" sz="1000" b="0" i="1" u="none" strike="noStrike" cap="none" normalizeH="0" baseline="0" dirty="0" smtClean="0">
                  <a:ln>
                    <a:noFill/>
                  </a:ln>
                  <a:solidFill>
                    <a:srgbClr val="002060"/>
                  </a:solidFill>
                  <a:effectLst/>
                  <a:latin typeface="+mj-lt"/>
                  <a:cs typeface="Times New Roman" pitchFamily="18" charset="0"/>
                </a:rPr>
                <a:t>(Miller </a:t>
              </a:r>
              <a:r>
                <a:rPr kumimoji="0" lang="it-IT" sz="1000" b="0" i="1" u="none" strike="noStrike" cap="none" normalizeH="0" baseline="0" dirty="0" err="1" smtClean="0">
                  <a:ln>
                    <a:noFill/>
                  </a:ln>
                  <a:solidFill>
                    <a:srgbClr val="002060"/>
                  </a:solidFill>
                  <a:effectLst/>
                  <a:latin typeface="+mj-lt"/>
                  <a:cs typeface="Times New Roman" pitchFamily="18" charset="0"/>
                </a:rPr>
                <a:t>et</a:t>
              </a:r>
              <a:r>
                <a:rPr kumimoji="0" lang="it-IT" sz="1000" b="0" i="1" u="none" strike="noStrike" cap="none" normalizeH="0" baseline="0" dirty="0" smtClean="0">
                  <a:ln>
                    <a:noFill/>
                  </a:ln>
                  <a:solidFill>
                    <a:srgbClr val="002060"/>
                  </a:solidFill>
                  <a:effectLst/>
                  <a:latin typeface="+mj-lt"/>
                  <a:cs typeface="Times New Roman" pitchFamily="18" charset="0"/>
                </a:rPr>
                <a:t> al., 2013).</a:t>
              </a:r>
              <a:endParaRPr kumimoji="0" lang="it-IT" sz="1000" b="0" i="1" u="none" strike="noStrike" cap="none" normalizeH="0" baseline="0" dirty="0" smtClean="0">
                <a:ln>
                  <a:noFill/>
                </a:ln>
                <a:solidFill>
                  <a:srgbClr val="002060"/>
                </a:solidFill>
                <a:effectLst/>
                <a:latin typeface="+mj-lt"/>
                <a:cs typeface="Arial" pitchFamily="34" charset="0"/>
              </a:endParaRPr>
            </a:p>
          </p:txBody>
        </p:sp>
      </p:grpSp>
      <p:sp>
        <p:nvSpPr>
          <p:cNvPr id="42" name="Rectangle 4"/>
          <p:cNvSpPr>
            <a:spLocks noChangeArrowheads="1"/>
          </p:cNvSpPr>
          <p:nvPr/>
        </p:nvSpPr>
        <p:spPr bwMode="auto">
          <a:xfrm>
            <a:off x="251520" y="6597352"/>
            <a:ext cx="535785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800" b="0" i="0" u="none" strike="noStrike" cap="none" normalizeH="0" baseline="0" dirty="0" smtClean="0">
                <a:ln>
                  <a:noFill/>
                </a:ln>
                <a:solidFill>
                  <a:srgbClr val="002060"/>
                </a:solidFill>
                <a:effectLst/>
                <a:latin typeface="+mj-lt"/>
                <a:ea typeface="Calibri" pitchFamily="34" charset="0"/>
                <a:cs typeface="Times New Roman" pitchFamily="18" charset="0"/>
              </a:rPr>
              <a:t>Miller F.A.,</a:t>
            </a:r>
            <a:r>
              <a:rPr kumimoji="0" lang="en-US" sz="800" b="0" i="0" u="none" strike="noStrike" cap="none" normalizeH="0" dirty="0" smtClean="0">
                <a:ln>
                  <a:noFill/>
                </a:ln>
                <a:solidFill>
                  <a:srgbClr val="002060"/>
                </a:solidFill>
                <a:effectLst/>
                <a:latin typeface="+mj-lt"/>
                <a:ea typeface="Calibri" pitchFamily="34" charset="0"/>
                <a:cs typeface="Times New Roman" pitchFamily="18" charset="0"/>
              </a:rPr>
              <a:t> et al. </a:t>
            </a:r>
            <a:r>
              <a:rPr kumimoji="0" lang="en-US" sz="800" b="0" i="0" u="none" strike="noStrike" cap="none" normalizeH="0" baseline="0" dirty="0" smtClean="0">
                <a:ln>
                  <a:noFill/>
                </a:ln>
                <a:solidFill>
                  <a:srgbClr val="002060"/>
                </a:solidFill>
                <a:effectLst/>
                <a:latin typeface="+mj-lt"/>
                <a:ea typeface="Calibri" pitchFamily="34" charset="0"/>
                <a:cs typeface="Times New Roman" pitchFamily="18" charset="0"/>
              </a:rPr>
              <a:t>2013. Food Engineering Review. 5, 77. </a:t>
            </a:r>
            <a:endParaRPr kumimoji="0" lang="en-US" sz="800" b="0" i="0" u="none" strike="noStrike" cap="none" normalizeH="0" baseline="0" dirty="0" smtClean="0">
              <a:ln>
                <a:noFill/>
              </a:ln>
              <a:solidFill>
                <a:srgbClr val="002060"/>
              </a:solidFill>
              <a:effectLst/>
              <a:latin typeface="+mj-lt"/>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urbanext.illinois.edu/veggies/images/watermelon.jpg"/>
          <p:cNvPicPr>
            <a:picLocks noChangeAspect="1" noChangeArrowheads="1"/>
          </p:cNvPicPr>
          <p:nvPr/>
        </p:nvPicPr>
        <p:blipFill>
          <a:blip r:embed="rId3" cstate="print"/>
          <a:srcRect t="11172" r="10248" b="10622"/>
          <a:stretch>
            <a:fillRect/>
          </a:stretch>
        </p:blipFill>
        <p:spPr bwMode="auto">
          <a:xfrm>
            <a:off x="878970" y="1220852"/>
            <a:ext cx="1028734" cy="758202"/>
          </a:xfrm>
          <a:prstGeom prst="rect">
            <a:avLst/>
          </a:prstGeom>
          <a:noFill/>
        </p:spPr>
      </p:pic>
      <p:pic>
        <p:nvPicPr>
          <p:cNvPr id="13332" name="Picture 20" descr="http://img.thrfun.com/img/003/764/papaya_s.jpg"/>
          <p:cNvPicPr>
            <a:picLocks noChangeAspect="1" noChangeArrowheads="1"/>
          </p:cNvPicPr>
          <p:nvPr/>
        </p:nvPicPr>
        <p:blipFill>
          <a:blip r:embed="rId4" cstate="print"/>
          <a:srcRect t="17640" b="11801"/>
          <a:stretch>
            <a:fillRect/>
          </a:stretch>
        </p:blipFill>
        <p:spPr bwMode="auto">
          <a:xfrm>
            <a:off x="179512" y="4936427"/>
            <a:ext cx="1435469" cy="1012853"/>
          </a:xfrm>
          <a:prstGeom prst="rect">
            <a:avLst/>
          </a:prstGeom>
        </p:spPr>
      </p:pic>
      <p:pic>
        <p:nvPicPr>
          <p:cNvPr id="13316" name="Picture 4" descr="http://dukeregionalhospital.files.wordpress.com/2013/09/tomato.jpg"/>
          <p:cNvPicPr>
            <a:picLocks noChangeAspect="1" noChangeArrowheads="1"/>
          </p:cNvPicPr>
          <p:nvPr/>
        </p:nvPicPr>
        <p:blipFill>
          <a:blip r:embed="rId5" cstate="print"/>
          <a:srcRect l="10772" t="8475" r="7526" b="18644"/>
          <a:stretch>
            <a:fillRect/>
          </a:stretch>
        </p:blipFill>
        <p:spPr bwMode="auto">
          <a:xfrm>
            <a:off x="102480" y="1796916"/>
            <a:ext cx="1085144" cy="648072"/>
          </a:xfrm>
          <a:prstGeom prst="rect">
            <a:avLst/>
          </a:prstGeom>
          <a:noFill/>
        </p:spPr>
      </p:pic>
      <p:pic>
        <p:nvPicPr>
          <p:cNvPr id="4" name="Picture 2" descr="http://www.higieneambiental.com/sites/default/files/images/productos/cabecera/icar-14.jpg"/>
          <p:cNvPicPr>
            <a:picLocks noChangeAspect="1" noChangeArrowheads="1"/>
          </p:cNvPicPr>
          <p:nvPr/>
        </p:nvPicPr>
        <p:blipFill>
          <a:blip r:embed="rId6" cstate="print"/>
          <a:srcRect/>
          <a:stretch>
            <a:fillRect/>
          </a:stretch>
        </p:blipFill>
        <p:spPr bwMode="auto">
          <a:xfrm>
            <a:off x="395536" y="116632"/>
            <a:ext cx="952500" cy="952500"/>
          </a:xfrm>
          <a:prstGeom prst="rect">
            <a:avLst/>
          </a:prstGeom>
          <a:noFill/>
        </p:spPr>
      </p:pic>
      <p:sp>
        <p:nvSpPr>
          <p:cNvPr id="8194" name="AutoShape 2"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208" name="Picture 16" descr="http://sheerhealthmagazine.com/wp-sheer/uploads/iStock_000012529377Small_strawberry__95536.jpg"/>
          <p:cNvPicPr>
            <a:picLocks noChangeAspect="1" noChangeArrowheads="1"/>
          </p:cNvPicPr>
          <p:nvPr/>
        </p:nvPicPr>
        <p:blipFill>
          <a:blip r:embed="rId7" cstate="print"/>
          <a:srcRect/>
          <a:stretch>
            <a:fillRect/>
          </a:stretch>
        </p:blipFill>
        <p:spPr bwMode="auto">
          <a:xfrm>
            <a:off x="1547664" y="4144339"/>
            <a:ext cx="1306998" cy="991715"/>
          </a:xfrm>
          <a:prstGeom prst="rect">
            <a:avLst/>
          </a:prstGeom>
          <a:effectLst/>
        </p:spPr>
      </p:pic>
      <p:sp>
        <p:nvSpPr>
          <p:cNvPr id="21" name="Rectangle 1"/>
          <p:cNvSpPr>
            <a:spLocks noChangeArrowheads="1"/>
          </p:cNvSpPr>
          <p:nvPr/>
        </p:nvSpPr>
        <p:spPr bwMode="auto">
          <a:xfrm>
            <a:off x="1403648" y="2165955"/>
            <a:ext cx="77048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err="1" smtClean="0">
                <a:ln>
                  <a:noFill/>
                </a:ln>
                <a:solidFill>
                  <a:srgbClr val="01047F"/>
                </a:solidFill>
                <a:effectLst/>
                <a:latin typeface="+mj-lt"/>
                <a:cs typeface="Arial" charset="0"/>
              </a:rPr>
              <a:t>Artificially</a:t>
            </a:r>
            <a:r>
              <a:rPr kumimoji="0" lang="it-IT" sz="1200" b="0" i="0" u="none" strike="noStrike" cap="none" normalizeH="0" baseline="0" dirty="0" smtClean="0">
                <a:ln>
                  <a:noFill/>
                </a:ln>
                <a:solidFill>
                  <a:srgbClr val="01047F"/>
                </a:solidFill>
                <a:effectLst/>
                <a:latin typeface="+mj-lt"/>
                <a:cs typeface="Arial" charset="0"/>
              </a:rPr>
              <a:t> </a:t>
            </a:r>
            <a:r>
              <a:rPr kumimoji="0" lang="it-IT" sz="1200" b="0" i="0" u="none" strike="noStrike" cap="none" normalizeH="0" baseline="0" dirty="0" err="1" smtClean="0">
                <a:ln>
                  <a:noFill/>
                </a:ln>
                <a:solidFill>
                  <a:srgbClr val="01047F"/>
                </a:solidFill>
                <a:effectLst/>
                <a:latin typeface="+mj-lt"/>
                <a:cs typeface="Arial" charset="0"/>
              </a:rPr>
              <a:t>inoculated</a:t>
            </a:r>
            <a:r>
              <a:rPr kumimoji="0" lang="it-IT" sz="1200" b="0" i="0" u="none" strike="noStrike" cap="none" normalizeH="0" baseline="0" dirty="0" smtClean="0">
                <a:ln>
                  <a:noFill/>
                </a:ln>
                <a:solidFill>
                  <a:srgbClr val="01047F"/>
                </a:solidFill>
                <a:effectLst/>
                <a:latin typeface="+mj-lt"/>
                <a:cs typeface="Arial" charset="0"/>
              </a:rPr>
              <a:t> </a:t>
            </a:r>
            <a:r>
              <a:rPr kumimoji="0" lang="it-IT" sz="1200" b="0" i="0" u="none" strike="noStrike" cap="none" normalizeH="0" baseline="0" dirty="0" err="1" smtClean="0">
                <a:ln>
                  <a:noFill/>
                </a:ln>
                <a:solidFill>
                  <a:srgbClr val="01047F"/>
                </a:solidFill>
                <a:effectLst/>
                <a:latin typeface="+mj-lt"/>
                <a:cs typeface="Arial" charset="0"/>
              </a:rPr>
              <a:t>seeds</a:t>
            </a:r>
            <a:r>
              <a:rPr kumimoji="0" lang="it-IT" sz="1200" b="0" i="0" u="none" strike="noStrike" cap="none" normalizeH="0" baseline="0" dirty="0" smtClean="0">
                <a:ln>
                  <a:noFill/>
                </a:ln>
                <a:solidFill>
                  <a:srgbClr val="01047F"/>
                </a:solidFill>
                <a:effectLst/>
                <a:latin typeface="+mj-lt"/>
                <a:cs typeface="Arial" charset="0"/>
              </a:rPr>
              <a:t> </a:t>
            </a:r>
            <a:r>
              <a:rPr kumimoji="0" lang="it-IT" sz="1200" b="0" i="0" u="none" strike="noStrike" cap="none" normalizeH="0" baseline="0" dirty="0" err="1" smtClean="0">
                <a:ln>
                  <a:noFill/>
                </a:ln>
                <a:solidFill>
                  <a:srgbClr val="01047F"/>
                </a:solidFill>
                <a:effectLst/>
                <a:latin typeface="+mj-lt"/>
                <a:cs typeface="Arial" charset="0"/>
              </a:rPr>
              <a:t>of</a:t>
            </a:r>
            <a:r>
              <a:rPr kumimoji="0" lang="it-IT" sz="1200" b="0" i="0" u="none" strike="noStrike" cap="none" normalizeH="0" baseline="0" dirty="0" smtClean="0">
                <a:ln>
                  <a:noFill/>
                </a:ln>
                <a:solidFill>
                  <a:srgbClr val="01047F"/>
                </a:solidFill>
                <a:effectLst/>
                <a:latin typeface="+mj-lt"/>
                <a:cs typeface="Arial" charset="0"/>
              </a:rPr>
              <a:t> </a:t>
            </a:r>
            <a:r>
              <a:rPr kumimoji="0" lang="it-IT" sz="1200" b="0" i="0" u="none" strike="noStrike" cap="none" normalizeH="0" baseline="0" dirty="0" err="1" smtClean="0">
                <a:ln>
                  <a:noFill/>
                </a:ln>
                <a:solidFill>
                  <a:srgbClr val="01047F"/>
                </a:solidFill>
                <a:effectLst/>
                <a:latin typeface="+mj-lt"/>
                <a:cs typeface="Arial" charset="0"/>
              </a:rPr>
              <a:t>lettuce</a:t>
            </a:r>
            <a:r>
              <a:rPr kumimoji="0" lang="it-IT" sz="1200" b="0" i="0" u="none" strike="noStrike" cap="none" normalizeH="0" baseline="0" dirty="0" smtClean="0">
                <a:ln>
                  <a:noFill/>
                </a:ln>
                <a:solidFill>
                  <a:srgbClr val="01047F"/>
                </a:solidFill>
                <a:effectLst/>
                <a:latin typeface="+mj-lt"/>
                <a:cs typeface="Arial" charset="0"/>
              </a:rPr>
              <a:t>, water </a:t>
            </a:r>
            <a:r>
              <a:rPr kumimoji="0" lang="it-IT" sz="1200" b="0" i="0" u="none" strike="noStrike" cap="none" normalizeH="0" baseline="0" dirty="0" err="1" smtClean="0">
                <a:ln>
                  <a:noFill/>
                </a:ln>
                <a:solidFill>
                  <a:srgbClr val="01047F"/>
                </a:solidFill>
                <a:effectLst/>
                <a:latin typeface="+mj-lt"/>
                <a:cs typeface="Arial" charset="0"/>
              </a:rPr>
              <a:t>melon</a:t>
            </a:r>
            <a:r>
              <a:rPr kumimoji="0" lang="it-IT" sz="1200" b="0" i="0" u="none" strike="noStrike" cap="none" normalizeH="0" baseline="0" dirty="0" smtClean="0">
                <a:ln>
                  <a:noFill/>
                </a:ln>
                <a:solidFill>
                  <a:srgbClr val="01047F"/>
                </a:solidFill>
                <a:effectLst/>
                <a:latin typeface="+mj-lt"/>
                <a:cs typeface="Arial" charset="0"/>
              </a:rPr>
              <a:t> and </a:t>
            </a:r>
            <a:r>
              <a:rPr kumimoji="0" lang="it-IT" sz="1200" b="0" i="0" u="none" strike="noStrike" cap="none" normalizeH="0" baseline="0" dirty="0" err="1" smtClean="0">
                <a:ln>
                  <a:noFill/>
                </a:ln>
                <a:solidFill>
                  <a:srgbClr val="01047F"/>
                </a:solidFill>
                <a:effectLst/>
                <a:latin typeface="+mj-lt"/>
                <a:cs typeface="Arial" charset="0"/>
              </a:rPr>
              <a:t>tomato</a:t>
            </a:r>
            <a:r>
              <a:rPr kumimoji="0" lang="it-IT" sz="1200" b="0" i="0" u="none" strike="noStrike" cap="none" normalizeH="0" baseline="0" dirty="0" smtClean="0">
                <a:ln>
                  <a:noFill/>
                </a:ln>
                <a:solidFill>
                  <a:srgbClr val="01047F"/>
                </a:solidFill>
                <a:effectLst/>
                <a:latin typeface="+mj-lt"/>
                <a:cs typeface="Arial" charset="0"/>
              </a:rPr>
              <a:t> (</a:t>
            </a:r>
            <a:r>
              <a:rPr kumimoji="0" lang="it-IT" sz="1200" b="0" i="0" u="none" strike="noStrike" cap="none" normalizeH="0" baseline="0" dirty="0" err="1" smtClean="0">
                <a:ln>
                  <a:noFill/>
                </a:ln>
                <a:solidFill>
                  <a:srgbClr val="01047F"/>
                </a:solidFill>
                <a:effectLst/>
                <a:latin typeface="+mj-lt"/>
                <a:cs typeface="Arial" charset="0"/>
              </a:rPr>
              <a:t>Trinetta</a:t>
            </a:r>
            <a:r>
              <a:rPr kumimoji="0" lang="it-IT" sz="1200" b="0" i="0" u="none" strike="noStrike" cap="none" normalizeH="0" baseline="0" dirty="0" smtClean="0">
                <a:ln>
                  <a:noFill/>
                </a:ln>
                <a:solidFill>
                  <a:srgbClr val="01047F"/>
                </a:solidFill>
                <a:effectLst/>
                <a:latin typeface="+mj-lt"/>
                <a:cs typeface="Arial" charset="0"/>
              </a:rPr>
              <a:t> </a:t>
            </a:r>
            <a:r>
              <a:rPr kumimoji="0" lang="it-IT" sz="1200" b="0" i="0" u="none" strike="noStrike" cap="none" normalizeH="0" baseline="0" dirty="0" err="1" smtClean="0">
                <a:ln>
                  <a:noFill/>
                </a:ln>
                <a:solidFill>
                  <a:srgbClr val="01047F"/>
                </a:solidFill>
                <a:effectLst/>
                <a:latin typeface="+mj-lt"/>
                <a:cs typeface="Arial" charset="0"/>
              </a:rPr>
              <a:t>et</a:t>
            </a:r>
            <a:r>
              <a:rPr kumimoji="0" lang="it-IT" sz="1200" b="0" i="0" u="none" strike="noStrike" cap="none" normalizeH="0" baseline="0" dirty="0" smtClean="0">
                <a:ln>
                  <a:noFill/>
                </a:ln>
                <a:solidFill>
                  <a:srgbClr val="01047F"/>
                </a:solidFill>
                <a:effectLst/>
                <a:latin typeface="+mj-lt"/>
                <a:cs typeface="Arial" charset="0"/>
              </a:rPr>
              <a:t> al., 2011) </a:t>
            </a:r>
            <a:r>
              <a:rPr kumimoji="0" lang="it-IT" sz="1200" b="0" i="0" u="none" strike="noStrike" cap="none" normalizeH="0" baseline="0" dirty="0" err="1" smtClean="0">
                <a:ln>
                  <a:noFill/>
                </a:ln>
                <a:solidFill>
                  <a:srgbClr val="01047F"/>
                </a:solidFill>
                <a:effectLst/>
                <a:latin typeface="+mj-lt"/>
                <a:cs typeface="Arial" charset="0"/>
              </a:rPr>
              <a:t>reduced</a:t>
            </a:r>
            <a:r>
              <a:rPr kumimoji="0" lang="it-IT" sz="1200" b="0" i="0" u="none" strike="noStrike" cap="none" normalizeH="0" baseline="0" dirty="0" smtClean="0">
                <a:ln>
                  <a:noFill/>
                </a:ln>
                <a:solidFill>
                  <a:srgbClr val="01047F"/>
                </a:solidFill>
                <a:effectLst/>
                <a:latin typeface="+mj-lt"/>
                <a:cs typeface="Arial" charset="0"/>
              </a:rPr>
              <a:t> </a:t>
            </a:r>
            <a:r>
              <a:rPr kumimoji="0" lang="it-IT" sz="1200" b="0" i="0" u="none" strike="noStrike" cap="none" normalizeH="0" dirty="0" smtClean="0">
                <a:ln>
                  <a:noFill/>
                </a:ln>
                <a:solidFill>
                  <a:srgbClr val="01047F"/>
                </a:solidFill>
                <a:effectLst/>
                <a:latin typeface="+mj-lt"/>
                <a:cs typeface="Arial" charset="0"/>
              </a:rPr>
              <a:t> </a:t>
            </a:r>
            <a:r>
              <a:rPr kumimoji="0" lang="it-IT" sz="1200" b="0" i="1" u="none" strike="noStrike" cap="none" normalizeH="0" baseline="0" dirty="0" smtClean="0">
                <a:ln>
                  <a:noFill/>
                </a:ln>
                <a:solidFill>
                  <a:srgbClr val="01047F"/>
                </a:solidFill>
                <a:effectLst/>
                <a:latin typeface="+mj-lt"/>
                <a:cs typeface="Arial" charset="0"/>
              </a:rPr>
              <a:t>Salmonella enterica </a:t>
            </a:r>
            <a:r>
              <a:rPr kumimoji="0" lang="it-IT" sz="1200" b="0" i="0" u="none" strike="noStrike" cap="none" normalizeH="0" baseline="0" dirty="0" smtClean="0">
                <a:ln>
                  <a:noFill/>
                </a:ln>
                <a:solidFill>
                  <a:srgbClr val="01047F"/>
                </a:solidFill>
                <a:effectLst/>
                <a:latin typeface="+mj-lt"/>
                <a:cs typeface="Arial" charset="0"/>
              </a:rPr>
              <a:t> and </a:t>
            </a:r>
            <a:r>
              <a:rPr kumimoji="0" lang="it-IT" sz="1200" b="0" i="1" u="none" strike="noStrike" cap="none" normalizeH="0" baseline="0" dirty="0" smtClean="0">
                <a:ln>
                  <a:noFill/>
                </a:ln>
                <a:solidFill>
                  <a:srgbClr val="01047F"/>
                </a:solidFill>
                <a:effectLst/>
                <a:latin typeface="+mj-lt"/>
                <a:cs typeface="Arial" charset="0"/>
              </a:rPr>
              <a:t>E. coli </a:t>
            </a:r>
            <a:r>
              <a:rPr kumimoji="0" lang="it-IT" sz="1200" b="0" i="0" u="none" strike="noStrike" cap="none" normalizeH="0" baseline="0" dirty="0" smtClean="0">
                <a:ln>
                  <a:noFill/>
                </a:ln>
                <a:solidFill>
                  <a:srgbClr val="01047F"/>
                </a:solidFill>
                <a:effectLst/>
                <a:latin typeface="+mj-lt"/>
                <a:cs typeface="Arial" charset="0"/>
              </a:rPr>
              <a:t>O157: H7 </a:t>
            </a:r>
            <a:r>
              <a:rPr kumimoji="0" lang="it-IT" sz="1200" b="0" i="0" u="none" strike="noStrike" cap="none" normalizeH="0" baseline="0" dirty="0" err="1" smtClean="0">
                <a:ln>
                  <a:noFill/>
                </a:ln>
                <a:solidFill>
                  <a:srgbClr val="01047F"/>
                </a:solidFill>
                <a:effectLst/>
                <a:latin typeface="+mj-lt"/>
                <a:cs typeface="Arial" charset="0"/>
              </a:rPr>
              <a:t>population</a:t>
            </a:r>
            <a:r>
              <a:rPr kumimoji="0" lang="it-IT" sz="1200" b="0" i="0" u="none" strike="noStrike" cap="none" normalizeH="0" baseline="0" dirty="0" smtClean="0">
                <a:ln>
                  <a:noFill/>
                </a:ln>
                <a:solidFill>
                  <a:srgbClr val="01047F"/>
                </a:solidFill>
                <a:effectLst/>
                <a:latin typeface="+mj-lt"/>
                <a:cs typeface="Arial" charset="0"/>
              </a:rPr>
              <a:t> </a:t>
            </a:r>
            <a:r>
              <a:rPr kumimoji="0" lang="it-IT" sz="1200" b="0" i="0" u="none" strike="noStrike" cap="none" normalizeH="0" baseline="0" dirty="0" err="1" smtClean="0">
                <a:ln>
                  <a:noFill/>
                </a:ln>
                <a:solidFill>
                  <a:srgbClr val="01047F"/>
                </a:solidFill>
                <a:effectLst/>
                <a:latin typeface="+mj-lt"/>
                <a:cs typeface="Arial" charset="0"/>
              </a:rPr>
              <a:t>of</a:t>
            </a:r>
            <a:r>
              <a:rPr kumimoji="0" lang="it-IT" sz="1200" b="0" i="0" u="none" strike="noStrike" cap="none" normalizeH="0" baseline="0" dirty="0" smtClean="0">
                <a:ln>
                  <a:noFill/>
                </a:ln>
                <a:solidFill>
                  <a:srgbClr val="01047F"/>
                </a:solidFill>
                <a:effectLst/>
                <a:latin typeface="+mj-lt"/>
                <a:cs typeface="Arial" charset="0"/>
              </a:rPr>
              <a:t> </a:t>
            </a:r>
            <a:r>
              <a:rPr kumimoji="0" lang="it-IT" sz="1200" b="0" i="0" u="none" strike="noStrike" cap="none" normalizeH="0" baseline="0" dirty="0" err="1" smtClean="0">
                <a:ln>
                  <a:noFill/>
                </a:ln>
                <a:solidFill>
                  <a:srgbClr val="01047F"/>
                </a:solidFill>
                <a:effectLst/>
                <a:latin typeface="+mj-lt"/>
                <a:cs typeface="Arial" charset="0"/>
              </a:rPr>
              <a:t>about</a:t>
            </a:r>
            <a:r>
              <a:rPr kumimoji="0" lang="it-IT" sz="1200" b="0" i="0" u="none" strike="noStrike" cap="none" normalizeH="0" baseline="0" dirty="0" smtClean="0">
                <a:ln>
                  <a:noFill/>
                </a:ln>
                <a:solidFill>
                  <a:srgbClr val="01047F"/>
                </a:solidFill>
                <a:effectLst/>
                <a:latin typeface="+mj-lt"/>
                <a:cs typeface="Arial" charset="0"/>
              </a:rPr>
              <a:t>  2 log CFU/g.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1047F"/>
                </a:solidFill>
                <a:effectLst/>
                <a:latin typeface="+mj-lt"/>
                <a:cs typeface="Arial" charset="0"/>
              </a:rPr>
              <a:t>The treatment </a:t>
            </a:r>
            <a:r>
              <a:rPr kumimoji="0" lang="it-IT" sz="1200" b="0" i="0" u="none" strike="noStrike" cap="none" normalizeH="0" baseline="0" dirty="0" err="1" smtClean="0">
                <a:ln>
                  <a:noFill/>
                </a:ln>
                <a:solidFill>
                  <a:srgbClr val="01047F"/>
                </a:solidFill>
                <a:effectLst/>
                <a:latin typeface="+mj-lt"/>
                <a:cs typeface="Arial" charset="0"/>
              </a:rPr>
              <a:t>with</a:t>
            </a:r>
            <a:r>
              <a:rPr kumimoji="0" lang="it-IT" sz="1200" b="0" i="0" u="none" strike="noStrike" cap="none" normalizeH="0" baseline="0" dirty="0" smtClean="0">
                <a:ln>
                  <a:noFill/>
                </a:ln>
                <a:solidFill>
                  <a:srgbClr val="01047F"/>
                </a:solidFill>
                <a:effectLst/>
                <a:latin typeface="+mj-lt"/>
                <a:cs typeface="Arial" charset="0"/>
              </a:rPr>
              <a:t> </a:t>
            </a:r>
            <a:r>
              <a:rPr kumimoji="0" lang="it-IT" sz="1200" b="0" i="0" u="none" strike="noStrike" cap="none" normalizeH="0" baseline="0" dirty="0" err="1" smtClean="0">
                <a:ln>
                  <a:noFill/>
                </a:ln>
                <a:solidFill>
                  <a:srgbClr val="01047F"/>
                </a:solidFill>
                <a:effectLst/>
                <a:latin typeface="+mj-lt"/>
                <a:cs typeface="Arial" charset="0"/>
              </a:rPr>
              <a:t>gaseous</a:t>
            </a:r>
            <a:r>
              <a:rPr kumimoji="0" lang="it-IT" sz="1200" b="0" i="0" u="none" strike="noStrike" cap="none" normalizeH="0" baseline="0" dirty="0" smtClean="0">
                <a:ln>
                  <a:noFill/>
                </a:ln>
                <a:solidFill>
                  <a:srgbClr val="01047F"/>
                </a:solidFill>
                <a:effectLst/>
                <a:latin typeface="+mj-lt"/>
                <a:cs typeface="Arial" charset="0"/>
              </a:rPr>
              <a:t> (Han </a:t>
            </a:r>
            <a:r>
              <a:rPr kumimoji="0" lang="it-IT" sz="1200" b="0" i="0" u="none" strike="noStrike" cap="none" normalizeH="0" baseline="0" dirty="0" err="1" smtClean="0">
                <a:ln>
                  <a:noFill/>
                </a:ln>
                <a:solidFill>
                  <a:srgbClr val="01047F"/>
                </a:solidFill>
                <a:effectLst/>
                <a:latin typeface="+mj-lt"/>
                <a:cs typeface="Arial" charset="0"/>
              </a:rPr>
              <a:t>et</a:t>
            </a:r>
            <a:r>
              <a:rPr kumimoji="0" lang="it-IT" sz="1200" b="0" i="0" u="none" strike="noStrike" cap="none" normalizeH="0" baseline="0" dirty="0" smtClean="0">
                <a:ln>
                  <a:noFill/>
                </a:ln>
                <a:solidFill>
                  <a:srgbClr val="01047F"/>
                </a:solidFill>
                <a:effectLst/>
                <a:latin typeface="+mj-lt"/>
                <a:cs typeface="Arial" charset="0"/>
              </a:rPr>
              <a:t> al., 2002) </a:t>
            </a:r>
            <a:r>
              <a:rPr kumimoji="0" lang="it-IT" sz="1200" b="0" i="0" u="none" strike="noStrike" cap="none" normalizeH="0" baseline="0" dirty="0" err="1" smtClean="0">
                <a:ln>
                  <a:noFill/>
                </a:ln>
                <a:solidFill>
                  <a:srgbClr val="01047F"/>
                </a:solidFill>
                <a:effectLst/>
                <a:latin typeface="+mj-lt"/>
                <a:cs typeface="Arial" charset="0"/>
              </a:rPr>
              <a:t>showed</a:t>
            </a:r>
            <a:r>
              <a:rPr kumimoji="0" lang="it-IT" sz="1200" b="0" i="0" u="none" strike="noStrike" cap="none" normalizeH="0" baseline="0" dirty="0" smtClean="0">
                <a:ln>
                  <a:noFill/>
                </a:ln>
                <a:solidFill>
                  <a:srgbClr val="01047F"/>
                </a:solidFill>
                <a:effectLst/>
                <a:latin typeface="+mj-lt"/>
                <a:cs typeface="Arial" charset="0"/>
              </a:rPr>
              <a:t> the </a:t>
            </a:r>
            <a:r>
              <a:rPr kumimoji="0" lang="it-IT" sz="1200" b="0" i="0" u="none" strike="noStrike" cap="none" normalizeH="0" baseline="0" dirty="0" err="1" smtClean="0">
                <a:ln>
                  <a:noFill/>
                </a:ln>
                <a:solidFill>
                  <a:srgbClr val="01047F"/>
                </a:solidFill>
                <a:effectLst/>
                <a:latin typeface="+mj-lt"/>
                <a:cs typeface="Arial" charset="0"/>
              </a:rPr>
              <a:t>influence</a:t>
            </a:r>
            <a:r>
              <a:rPr kumimoji="0" lang="it-IT" sz="1200" b="0" i="0" u="none" strike="noStrike" cap="none" normalizeH="0" baseline="0" dirty="0" smtClean="0">
                <a:ln>
                  <a:noFill/>
                </a:ln>
                <a:solidFill>
                  <a:srgbClr val="01047F"/>
                </a:solidFill>
                <a:effectLst/>
                <a:latin typeface="+mj-lt"/>
                <a:cs typeface="Arial" charset="0"/>
              </a:rPr>
              <a:t> </a:t>
            </a:r>
            <a:r>
              <a:rPr kumimoji="0" lang="it-IT" sz="1200" b="0" i="0" u="none" strike="noStrike" cap="none" normalizeH="0" baseline="0" dirty="0" err="1" smtClean="0">
                <a:ln>
                  <a:noFill/>
                </a:ln>
                <a:solidFill>
                  <a:srgbClr val="01047F"/>
                </a:solidFill>
                <a:effectLst/>
                <a:latin typeface="+mj-lt"/>
                <a:cs typeface="Arial" charset="0"/>
              </a:rPr>
              <a:t>of</a:t>
            </a:r>
            <a:r>
              <a:rPr kumimoji="0" lang="it-IT" sz="1200" b="0" i="0" u="none" strike="noStrike" cap="none" normalizeH="0" baseline="0" dirty="0" smtClean="0">
                <a:ln>
                  <a:noFill/>
                </a:ln>
                <a:solidFill>
                  <a:srgbClr val="01047F"/>
                </a:solidFill>
                <a:effectLst/>
                <a:latin typeface="+mj-lt"/>
                <a:cs typeface="Arial" charset="0"/>
              </a:rPr>
              <a:t> </a:t>
            </a:r>
            <a:r>
              <a:rPr kumimoji="0" lang="it-IT" sz="1200" b="0" i="0" u="none" strike="noStrike" cap="none" normalizeH="0" baseline="0" dirty="0" err="1" smtClean="0">
                <a:ln>
                  <a:noFill/>
                </a:ln>
                <a:solidFill>
                  <a:srgbClr val="01047F"/>
                </a:solidFill>
                <a:effectLst/>
                <a:latin typeface="+mj-lt"/>
                <a:cs typeface="Arial" charset="0"/>
              </a:rPr>
              <a:t>ozone</a:t>
            </a:r>
            <a:r>
              <a:rPr kumimoji="0" lang="it-IT" sz="1200" b="0" i="0" u="none" strike="noStrike" cap="none" normalizeH="0" baseline="0" dirty="0" smtClean="0">
                <a:ln>
                  <a:noFill/>
                </a:ln>
                <a:solidFill>
                  <a:srgbClr val="01047F"/>
                </a:solidFill>
                <a:effectLst/>
                <a:latin typeface="+mj-lt"/>
                <a:cs typeface="Arial" charset="0"/>
              </a:rPr>
              <a:t> </a:t>
            </a:r>
            <a:r>
              <a:rPr kumimoji="0" lang="it-IT" sz="1200" b="0" i="0" u="none" strike="noStrike" cap="none" normalizeH="0" baseline="0" dirty="0" err="1" smtClean="0">
                <a:ln>
                  <a:noFill/>
                </a:ln>
                <a:solidFill>
                  <a:srgbClr val="01047F"/>
                </a:solidFill>
                <a:effectLst/>
                <a:latin typeface="+mj-lt"/>
                <a:cs typeface="Arial" charset="0"/>
              </a:rPr>
              <a:t>concentration</a:t>
            </a:r>
            <a:r>
              <a:rPr kumimoji="0" lang="it-IT" sz="1200" b="0" i="0" u="none" strike="noStrike" cap="none" normalizeH="0" baseline="0" dirty="0" smtClean="0">
                <a:ln>
                  <a:noFill/>
                </a:ln>
                <a:solidFill>
                  <a:srgbClr val="01047F"/>
                </a:solidFill>
                <a:effectLst/>
                <a:latin typeface="+mj-lt"/>
                <a:cs typeface="Arial" charset="0"/>
              </a:rPr>
              <a:t>, RH and </a:t>
            </a:r>
            <a:r>
              <a:rPr kumimoji="0" lang="it-IT" sz="1200" b="0" i="0" u="none" strike="noStrike" cap="none" normalizeH="0" baseline="0" dirty="0" err="1" smtClean="0">
                <a:ln>
                  <a:noFill/>
                </a:ln>
                <a:solidFill>
                  <a:srgbClr val="01047F"/>
                </a:solidFill>
                <a:effectLst/>
                <a:latin typeface="+mj-lt"/>
                <a:cs typeface="Arial" charset="0"/>
              </a:rPr>
              <a:t>extension</a:t>
            </a:r>
            <a:r>
              <a:rPr kumimoji="0" lang="it-IT" sz="1200" b="0" i="0" u="none" strike="noStrike" cap="none" normalizeH="0" baseline="0" dirty="0" smtClean="0">
                <a:ln>
                  <a:noFill/>
                </a:ln>
                <a:solidFill>
                  <a:srgbClr val="01047F"/>
                </a:solidFill>
                <a:effectLst/>
                <a:latin typeface="+mj-lt"/>
                <a:cs typeface="Arial" charset="0"/>
              </a:rPr>
              <a:t> </a:t>
            </a:r>
            <a:r>
              <a:rPr kumimoji="0" lang="it-IT" sz="1200" b="0" i="0" u="none" strike="noStrike" cap="none" normalizeH="0" baseline="0" dirty="0" err="1" smtClean="0">
                <a:ln>
                  <a:noFill/>
                </a:ln>
                <a:solidFill>
                  <a:srgbClr val="01047F"/>
                </a:solidFill>
                <a:effectLst/>
                <a:latin typeface="+mj-lt"/>
                <a:cs typeface="Arial" charset="0"/>
              </a:rPr>
              <a:t>of</a:t>
            </a:r>
            <a:r>
              <a:rPr kumimoji="0" lang="it-IT" sz="1200" b="0" i="0" u="none" strike="noStrike" cap="none" normalizeH="0" baseline="0" dirty="0" smtClean="0">
                <a:ln>
                  <a:noFill/>
                </a:ln>
                <a:solidFill>
                  <a:srgbClr val="01047F"/>
                </a:solidFill>
                <a:effectLst/>
                <a:latin typeface="+mj-lt"/>
                <a:cs typeface="Arial" charset="0"/>
              </a:rPr>
              <a:t> treatment </a:t>
            </a:r>
            <a:r>
              <a:rPr kumimoji="0" lang="it-IT" sz="1200" b="0" i="0" u="none" strike="noStrike" cap="none" normalizeH="0" baseline="0" dirty="0" err="1" smtClean="0">
                <a:ln>
                  <a:noFill/>
                </a:ln>
                <a:solidFill>
                  <a:srgbClr val="01047F"/>
                </a:solidFill>
                <a:effectLst/>
                <a:latin typeface="+mj-lt"/>
                <a:cs typeface="Arial" charset="0"/>
              </a:rPr>
              <a:t>periods</a:t>
            </a:r>
            <a:r>
              <a:rPr kumimoji="0" lang="it-IT" sz="1200" b="0" i="0" u="none" strike="noStrike" cap="none" normalizeH="0" baseline="0" dirty="0" smtClean="0">
                <a:ln>
                  <a:noFill/>
                </a:ln>
                <a:solidFill>
                  <a:srgbClr val="01047F"/>
                </a:solidFill>
                <a:effectLst/>
                <a:latin typeface="+mj-lt"/>
                <a:cs typeface="Arial" charset="0"/>
              </a:rPr>
              <a:t> in </a:t>
            </a:r>
            <a:r>
              <a:rPr kumimoji="0" lang="it-IT" sz="1200" b="0" i="0" u="none" strike="noStrike" cap="none" normalizeH="0" baseline="0" dirty="0" err="1" smtClean="0">
                <a:ln>
                  <a:noFill/>
                </a:ln>
                <a:solidFill>
                  <a:srgbClr val="01047F"/>
                </a:solidFill>
                <a:effectLst/>
                <a:latin typeface="+mj-lt"/>
                <a:cs typeface="Arial" charset="0"/>
              </a:rPr>
              <a:t>killing</a:t>
            </a:r>
            <a:r>
              <a:rPr kumimoji="0" lang="it-IT" sz="1200" b="0" i="0" u="none" strike="noStrike" cap="none" normalizeH="0" baseline="0" dirty="0" smtClean="0">
                <a:ln>
                  <a:noFill/>
                </a:ln>
                <a:solidFill>
                  <a:srgbClr val="01047F"/>
                </a:solidFill>
                <a:effectLst/>
                <a:latin typeface="+mj-lt"/>
                <a:cs typeface="Arial" charset="0"/>
              </a:rPr>
              <a:t> </a:t>
            </a:r>
            <a:r>
              <a:rPr kumimoji="0" lang="it-IT" sz="1200" b="0" i="1" u="none" strike="noStrike" cap="none" normalizeH="0" baseline="0" dirty="0" smtClean="0">
                <a:ln>
                  <a:noFill/>
                </a:ln>
                <a:solidFill>
                  <a:srgbClr val="01047F"/>
                </a:solidFill>
                <a:effectLst/>
                <a:latin typeface="+mj-lt"/>
                <a:cs typeface="Arial" charset="0"/>
              </a:rPr>
              <a:t>E. coli</a:t>
            </a:r>
            <a:r>
              <a:rPr kumimoji="0" lang="it-IT" sz="1200" b="0" i="0" u="none" strike="noStrike" cap="none" normalizeH="0" baseline="0" dirty="0" smtClean="0">
                <a:ln>
                  <a:noFill/>
                </a:ln>
                <a:solidFill>
                  <a:srgbClr val="01047F"/>
                </a:solidFill>
                <a:effectLst/>
                <a:latin typeface="+mj-lt"/>
                <a:cs typeface="Arial" charset="0"/>
              </a:rPr>
              <a:t> O157:H7 </a:t>
            </a:r>
            <a:r>
              <a:rPr kumimoji="0" lang="it-IT" sz="1200" b="0" i="0" u="none" strike="noStrike" cap="none" normalizeH="0" baseline="0" dirty="0" err="1" smtClean="0">
                <a:ln>
                  <a:noFill/>
                </a:ln>
                <a:solidFill>
                  <a:srgbClr val="01047F"/>
                </a:solidFill>
                <a:effectLst/>
                <a:latin typeface="+mj-lt"/>
                <a:cs typeface="Arial" charset="0"/>
              </a:rPr>
              <a:t>contaminating</a:t>
            </a:r>
            <a:r>
              <a:rPr kumimoji="0" lang="it-IT" sz="1200" b="0" i="0" u="none" strike="noStrike" cap="none" normalizeH="0" baseline="0" dirty="0" smtClean="0">
                <a:ln>
                  <a:noFill/>
                </a:ln>
                <a:solidFill>
                  <a:srgbClr val="01047F"/>
                </a:solidFill>
                <a:effectLst/>
                <a:latin typeface="+mj-lt"/>
                <a:cs typeface="Arial" charset="0"/>
              </a:rPr>
              <a:t>  green </a:t>
            </a:r>
            <a:r>
              <a:rPr kumimoji="0" lang="it-IT" sz="1200" b="0" i="0" u="none" strike="noStrike" cap="none" normalizeH="0" baseline="0" dirty="0" err="1" smtClean="0">
                <a:ln>
                  <a:noFill/>
                </a:ln>
                <a:solidFill>
                  <a:srgbClr val="01047F"/>
                </a:solidFill>
                <a:effectLst/>
                <a:latin typeface="+mj-lt"/>
                <a:cs typeface="Arial" charset="0"/>
              </a:rPr>
              <a:t>peppers</a:t>
            </a:r>
            <a:r>
              <a:rPr kumimoji="0" lang="it-IT" sz="1200" b="0" i="0" u="none" strike="noStrike" cap="none" normalizeH="0" baseline="0" dirty="0" smtClean="0">
                <a:ln>
                  <a:noFill/>
                </a:ln>
                <a:solidFill>
                  <a:srgbClr val="01047F"/>
                </a:solidFill>
                <a:effectLst/>
                <a:latin typeface="+mj-lt"/>
                <a:cs typeface="Arial" charset="0"/>
              </a:rPr>
              <a:t>. </a:t>
            </a:r>
          </a:p>
        </p:txBody>
      </p:sp>
      <p:sp>
        <p:nvSpPr>
          <p:cNvPr id="22" name="Rettangolo 21"/>
          <p:cNvSpPr/>
          <p:nvPr/>
        </p:nvSpPr>
        <p:spPr>
          <a:xfrm>
            <a:off x="1691680" y="5224459"/>
            <a:ext cx="6048672" cy="461665"/>
          </a:xfrm>
          <a:prstGeom prst="rect">
            <a:avLst/>
          </a:prstGeom>
        </p:spPr>
        <p:txBody>
          <a:bodyPr wrap="square">
            <a:spAutoFit/>
          </a:bodyPr>
          <a:lstStyle/>
          <a:p>
            <a:pPr lvl="0" eaLnBrk="0" fontAlgn="base" hangingPunct="0">
              <a:spcBef>
                <a:spcPct val="0"/>
              </a:spcBef>
              <a:spcAft>
                <a:spcPct val="0"/>
              </a:spcAft>
            </a:pPr>
            <a:r>
              <a:rPr lang="it-IT" sz="1200" dirty="0" err="1" smtClean="0">
                <a:solidFill>
                  <a:srgbClr val="01047F"/>
                </a:solidFill>
                <a:latin typeface="+mj-lt"/>
                <a:cs typeface="Arial" charset="0"/>
              </a:rPr>
              <a:t>However</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ozone</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treatments</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failed</a:t>
            </a:r>
            <a:r>
              <a:rPr lang="it-IT" sz="1200" dirty="0" smtClean="0">
                <a:solidFill>
                  <a:srgbClr val="01047F"/>
                </a:solidFill>
                <a:latin typeface="+mj-lt"/>
                <a:cs typeface="Arial" charset="0"/>
              </a:rPr>
              <a:t> in </a:t>
            </a:r>
            <a:r>
              <a:rPr lang="it-IT" sz="1200" dirty="0" err="1" smtClean="0">
                <a:solidFill>
                  <a:srgbClr val="01047F"/>
                </a:solidFill>
                <a:latin typeface="+mj-lt"/>
                <a:cs typeface="Arial" charset="0"/>
              </a:rPr>
              <a:t>reducing</a:t>
            </a:r>
            <a:r>
              <a:rPr lang="it-IT" sz="1200" dirty="0" smtClean="0">
                <a:solidFill>
                  <a:srgbClr val="01047F"/>
                </a:solidFill>
                <a:latin typeface="+mj-lt"/>
                <a:cs typeface="Arial" charset="0"/>
              </a:rPr>
              <a:t> total </a:t>
            </a:r>
            <a:r>
              <a:rPr lang="it-IT" sz="1200" dirty="0" err="1" smtClean="0">
                <a:solidFill>
                  <a:srgbClr val="01047F"/>
                </a:solidFill>
                <a:latin typeface="+mj-lt"/>
                <a:cs typeface="Arial" charset="0"/>
              </a:rPr>
              <a:t>mesophilic</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bacteria</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natural</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occurring</a:t>
            </a:r>
            <a:r>
              <a:rPr lang="it-IT" sz="1200" dirty="0" smtClean="0">
                <a:solidFill>
                  <a:srgbClr val="01047F"/>
                </a:solidFill>
                <a:latin typeface="+mj-lt"/>
                <a:cs typeface="Arial" charset="0"/>
              </a:rPr>
              <a:t> in </a:t>
            </a:r>
            <a:r>
              <a:rPr lang="it-IT" sz="1200" dirty="0" err="1" smtClean="0">
                <a:solidFill>
                  <a:srgbClr val="01047F"/>
                </a:solidFill>
                <a:latin typeface="+mj-lt"/>
                <a:cs typeface="Arial" charset="0"/>
              </a:rPr>
              <a:t>strawberries</a:t>
            </a:r>
            <a:r>
              <a:rPr lang="it-IT" sz="1200" dirty="0" smtClean="0">
                <a:solidFill>
                  <a:srgbClr val="01047F"/>
                </a:solidFill>
                <a:latin typeface="+mj-lt"/>
                <a:cs typeface="Arial" charset="0"/>
              </a:rPr>
              <a:t> (Allende </a:t>
            </a:r>
            <a:r>
              <a:rPr lang="it-IT" sz="1200" dirty="0" err="1" smtClean="0">
                <a:solidFill>
                  <a:srgbClr val="01047F"/>
                </a:solidFill>
                <a:latin typeface="+mj-lt"/>
                <a:cs typeface="Arial" charset="0"/>
              </a:rPr>
              <a:t>et</a:t>
            </a:r>
            <a:r>
              <a:rPr lang="it-IT" sz="1200" dirty="0" smtClean="0">
                <a:solidFill>
                  <a:srgbClr val="01047F"/>
                </a:solidFill>
                <a:latin typeface="+mj-lt"/>
                <a:cs typeface="Arial" charset="0"/>
              </a:rPr>
              <a:t> al., 2007) or on </a:t>
            </a:r>
            <a:r>
              <a:rPr lang="it-IT" sz="1200" dirty="0" err="1" smtClean="0">
                <a:solidFill>
                  <a:srgbClr val="01047F"/>
                </a:solidFill>
                <a:latin typeface="+mj-lt"/>
                <a:cs typeface="Arial" charset="0"/>
              </a:rPr>
              <a:t>fresh-cut</a:t>
            </a:r>
            <a:r>
              <a:rPr lang="it-IT" sz="1200" dirty="0" smtClean="0">
                <a:solidFill>
                  <a:srgbClr val="01047F"/>
                </a:solidFill>
                <a:latin typeface="+mj-lt"/>
                <a:cs typeface="Arial" charset="0"/>
              </a:rPr>
              <a:t> papaya (</a:t>
            </a:r>
            <a:r>
              <a:rPr lang="it-IT" sz="1200" dirty="0" err="1" smtClean="0">
                <a:solidFill>
                  <a:srgbClr val="01047F"/>
                </a:solidFill>
                <a:latin typeface="+mj-lt"/>
                <a:cs typeface="Arial" charset="0"/>
              </a:rPr>
              <a:t>Yeoh</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et</a:t>
            </a:r>
            <a:r>
              <a:rPr lang="it-IT" sz="1200" dirty="0" smtClean="0">
                <a:solidFill>
                  <a:srgbClr val="01047F"/>
                </a:solidFill>
                <a:latin typeface="+mj-lt"/>
                <a:cs typeface="Arial" charset="0"/>
              </a:rPr>
              <a:t> al., 2014). </a:t>
            </a:r>
            <a:r>
              <a:rPr lang="en-US" sz="1200" dirty="0" smtClean="0">
                <a:solidFill>
                  <a:srgbClr val="01047F"/>
                </a:solidFill>
                <a:latin typeface="+mj-lt"/>
                <a:cs typeface="Arial" charset="0"/>
              </a:rPr>
              <a:t> </a:t>
            </a:r>
          </a:p>
        </p:txBody>
      </p:sp>
      <p:sp>
        <p:nvSpPr>
          <p:cNvPr id="29" name="Rettangolo 28"/>
          <p:cNvSpPr/>
          <p:nvPr/>
        </p:nvSpPr>
        <p:spPr>
          <a:xfrm>
            <a:off x="1907704" y="980728"/>
            <a:ext cx="7164288" cy="646331"/>
          </a:xfrm>
          <a:prstGeom prst="rect">
            <a:avLst/>
          </a:prstGeom>
        </p:spPr>
        <p:txBody>
          <a:bodyPr wrap="square">
            <a:spAutoFit/>
          </a:bodyPr>
          <a:lstStyle/>
          <a:p>
            <a:pPr lvl="0" algn="just" fontAlgn="base">
              <a:spcBef>
                <a:spcPct val="0"/>
              </a:spcBef>
              <a:spcAft>
                <a:spcPct val="0"/>
              </a:spcAft>
            </a:pPr>
            <a:r>
              <a:rPr lang="it-IT" sz="1200" dirty="0" err="1" smtClean="0">
                <a:solidFill>
                  <a:srgbClr val="01047F"/>
                </a:solidFill>
                <a:latin typeface="+mj-lt"/>
                <a:cs typeface="Arial" charset="0"/>
              </a:rPr>
              <a:t>Fresh-cut</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fruits</a:t>
            </a:r>
            <a:r>
              <a:rPr lang="it-IT" sz="1200" dirty="0" smtClean="0">
                <a:solidFill>
                  <a:srgbClr val="01047F"/>
                </a:solidFill>
                <a:latin typeface="+mj-lt"/>
                <a:cs typeface="Arial" charset="0"/>
              </a:rPr>
              <a:t> and </a:t>
            </a:r>
            <a:r>
              <a:rPr lang="it-IT" sz="1200" dirty="0" err="1" smtClean="0">
                <a:solidFill>
                  <a:srgbClr val="01047F"/>
                </a:solidFill>
                <a:latin typeface="+mj-lt"/>
                <a:cs typeface="Arial" charset="0"/>
              </a:rPr>
              <a:t>vegetables</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have</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been</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recentely</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traced</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as</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responsible</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for</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human</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outbreaks</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depending</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by</a:t>
            </a:r>
            <a:r>
              <a:rPr lang="it-IT" sz="1200" dirty="0" smtClean="0">
                <a:solidFill>
                  <a:srgbClr val="01047F"/>
                </a:solidFill>
                <a:latin typeface="+mj-lt"/>
                <a:cs typeface="Arial" charset="0"/>
              </a:rPr>
              <a:t> low </a:t>
            </a:r>
            <a:r>
              <a:rPr lang="it-IT" sz="1200" dirty="0" err="1" smtClean="0">
                <a:solidFill>
                  <a:srgbClr val="01047F"/>
                </a:solidFill>
                <a:latin typeface="+mj-lt"/>
                <a:cs typeface="Arial" charset="0"/>
              </a:rPr>
              <a:t>quality</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of</a:t>
            </a:r>
            <a:r>
              <a:rPr lang="it-IT" sz="1200" dirty="0" smtClean="0">
                <a:solidFill>
                  <a:srgbClr val="01047F"/>
                </a:solidFill>
                <a:latin typeface="+mj-lt"/>
                <a:cs typeface="Arial" charset="0"/>
              </a:rPr>
              <a:t> water </a:t>
            </a:r>
            <a:r>
              <a:rPr lang="it-IT" sz="1200" dirty="0" err="1" smtClean="0">
                <a:solidFill>
                  <a:srgbClr val="01047F"/>
                </a:solidFill>
                <a:latin typeface="+mj-lt"/>
                <a:cs typeface="Arial" charset="0"/>
              </a:rPr>
              <a:t>used</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for</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washing</a:t>
            </a:r>
            <a:r>
              <a:rPr lang="it-IT" sz="1200" dirty="0" smtClean="0">
                <a:solidFill>
                  <a:srgbClr val="01047F"/>
                </a:solidFill>
                <a:latin typeface="+mj-lt"/>
                <a:cs typeface="Arial" charset="0"/>
              </a:rPr>
              <a:t> and </a:t>
            </a:r>
            <a:r>
              <a:rPr lang="it-IT" sz="1200" dirty="0" err="1" smtClean="0">
                <a:solidFill>
                  <a:srgbClr val="01047F"/>
                </a:solidFill>
                <a:latin typeface="+mj-lt"/>
                <a:cs typeface="Arial" charset="0"/>
              </a:rPr>
              <a:t>chilling</a:t>
            </a:r>
            <a:r>
              <a:rPr lang="it-IT" sz="1200" dirty="0" smtClean="0">
                <a:solidFill>
                  <a:srgbClr val="01047F"/>
                </a:solidFill>
                <a:latin typeface="+mj-lt"/>
                <a:cs typeface="Arial" charset="0"/>
              </a:rPr>
              <a:t> the produce </a:t>
            </a:r>
            <a:r>
              <a:rPr lang="it-IT" sz="1200" dirty="0" err="1" smtClean="0">
                <a:solidFill>
                  <a:srgbClr val="01047F"/>
                </a:solidFill>
                <a:latin typeface="+mj-lt"/>
                <a:cs typeface="Arial" charset="0"/>
              </a:rPr>
              <a:t>after</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harvest</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is</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critical</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Gil</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et</a:t>
            </a:r>
            <a:r>
              <a:rPr lang="it-IT" sz="1200" dirty="0" smtClean="0">
                <a:solidFill>
                  <a:srgbClr val="01047F"/>
                </a:solidFill>
                <a:latin typeface="+mj-lt"/>
                <a:cs typeface="Arial" charset="0"/>
              </a:rPr>
              <a:t> al.,  2009). </a:t>
            </a:r>
          </a:p>
          <a:p>
            <a:pPr lvl="0" algn="just" fontAlgn="base">
              <a:spcBef>
                <a:spcPct val="0"/>
              </a:spcBef>
              <a:spcAft>
                <a:spcPct val="0"/>
              </a:spcAft>
            </a:pPr>
            <a:r>
              <a:rPr lang="it-IT" sz="1200" dirty="0" err="1" smtClean="0">
                <a:solidFill>
                  <a:srgbClr val="01047F"/>
                </a:solidFill>
                <a:latin typeface="+mj-lt"/>
                <a:cs typeface="Arial" charset="0"/>
              </a:rPr>
              <a:t>Ozone</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treatments</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have</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been</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recently</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evaluated</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useful</a:t>
            </a:r>
            <a:r>
              <a:rPr lang="it-IT" sz="1200" dirty="0" smtClean="0">
                <a:solidFill>
                  <a:srgbClr val="01047F"/>
                </a:solidFill>
                <a:latin typeface="+mj-lt"/>
                <a:cs typeface="Arial" charset="0"/>
              </a:rPr>
              <a:t> in </a:t>
            </a:r>
            <a:r>
              <a:rPr lang="it-IT" sz="1200" dirty="0" err="1" smtClean="0">
                <a:solidFill>
                  <a:srgbClr val="01047F"/>
                </a:solidFill>
                <a:latin typeface="+mj-lt"/>
                <a:cs typeface="Arial" charset="0"/>
              </a:rPr>
              <a:t>improving</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safety</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of</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both</a:t>
            </a:r>
            <a:r>
              <a:rPr lang="it-IT" sz="1200" dirty="0" smtClean="0">
                <a:solidFill>
                  <a:srgbClr val="01047F"/>
                </a:solidFill>
                <a:latin typeface="+mj-lt"/>
                <a:cs typeface="Arial" charset="0"/>
              </a:rPr>
              <a:t> water </a:t>
            </a:r>
            <a:r>
              <a:rPr lang="it-IT" sz="1200" dirty="0" err="1" smtClean="0">
                <a:solidFill>
                  <a:srgbClr val="01047F"/>
                </a:solidFill>
                <a:latin typeface="+mj-lt"/>
                <a:cs typeface="Arial" charset="0"/>
              </a:rPr>
              <a:t>bodies</a:t>
            </a:r>
            <a:r>
              <a:rPr lang="it-IT" sz="1200" dirty="0" smtClean="0">
                <a:solidFill>
                  <a:srgbClr val="01047F"/>
                </a:solidFill>
                <a:latin typeface="+mj-lt"/>
                <a:cs typeface="Arial" charset="0"/>
              </a:rPr>
              <a:t> and </a:t>
            </a:r>
            <a:r>
              <a:rPr lang="it-IT" sz="1200" dirty="0" err="1" smtClean="0">
                <a:solidFill>
                  <a:srgbClr val="01047F"/>
                </a:solidFill>
                <a:latin typeface="+mj-lt"/>
                <a:cs typeface="Arial" charset="0"/>
              </a:rPr>
              <a:t>vegetables</a:t>
            </a:r>
            <a:r>
              <a:rPr lang="it-IT" sz="1200" dirty="0" smtClean="0">
                <a:solidFill>
                  <a:srgbClr val="01047F"/>
                </a:solidFill>
                <a:latin typeface="+mj-lt"/>
                <a:cs typeface="Arial" charset="0"/>
              </a:rPr>
              <a:t>. </a:t>
            </a:r>
          </a:p>
        </p:txBody>
      </p:sp>
      <p:pic>
        <p:nvPicPr>
          <p:cNvPr id="13320" name="Picture 8" descr="http://canyoufreeze.com/wp-content/uploads/2014/06/green_pepper.jpg"/>
          <p:cNvPicPr>
            <a:picLocks noChangeAspect="1" noChangeArrowheads="1"/>
          </p:cNvPicPr>
          <p:nvPr/>
        </p:nvPicPr>
        <p:blipFill>
          <a:blip r:embed="rId8" cstate="print"/>
          <a:srcRect l="5608" t="7560" r="21485" b="14951"/>
          <a:stretch>
            <a:fillRect/>
          </a:stretch>
        </p:blipFill>
        <p:spPr bwMode="auto">
          <a:xfrm>
            <a:off x="35496" y="1251871"/>
            <a:ext cx="864096" cy="545045"/>
          </a:xfrm>
          <a:prstGeom prst="rect">
            <a:avLst/>
          </a:prstGeom>
          <a:noFill/>
        </p:spPr>
      </p:pic>
      <p:sp>
        <p:nvSpPr>
          <p:cNvPr id="30" name="Rettangolo 29"/>
          <p:cNvSpPr/>
          <p:nvPr/>
        </p:nvSpPr>
        <p:spPr>
          <a:xfrm>
            <a:off x="0" y="3212976"/>
            <a:ext cx="6804248" cy="646331"/>
          </a:xfrm>
          <a:prstGeom prst="rect">
            <a:avLst/>
          </a:prstGeom>
        </p:spPr>
        <p:txBody>
          <a:bodyPr wrap="square">
            <a:spAutoFit/>
          </a:bodyPr>
          <a:lstStyle/>
          <a:p>
            <a:pPr lvl="0" algn="just" eaLnBrk="0" fontAlgn="base" hangingPunct="0">
              <a:spcBef>
                <a:spcPct val="0"/>
              </a:spcBef>
              <a:spcAft>
                <a:spcPct val="0"/>
              </a:spcAft>
            </a:pPr>
            <a:r>
              <a:rPr lang="it-IT" sz="1200" dirty="0" err="1" smtClean="0">
                <a:solidFill>
                  <a:srgbClr val="01047F"/>
                </a:solidFill>
                <a:latin typeface="+mj-lt"/>
                <a:cs typeface="Arial" charset="0"/>
              </a:rPr>
              <a:t>Despite</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good</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results</a:t>
            </a:r>
            <a:r>
              <a:rPr lang="it-IT" sz="1200" dirty="0" smtClean="0">
                <a:solidFill>
                  <a:srgbClr val="01047F"/>
                </a:solidFill>
                <a:latin typeface="+mj-lt"/>
                <a:cs typeface="Arial" charset="0"/>
              </a:rPr>
              <a:t> in </a:t>
            </a:r>
            <a:r>
              <a:rPr lang="it-IT" sz="1200" dirty="0" err="1" smtClean="0">
                <a:solidFill>
                  <a:srgbClr val="01047F"/>
                </a:solidFill>
                <a:latin typeface="+mj-lt"/>
                <a:cs typeface="Arial" charset="0"/>
              </a:rPr>
              <a:t>controlling</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foodborne</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pathogens</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ozone</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treated</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vegetables</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showed</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chlorophyll</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degradation</a:t>
            </a:r>
            <a:r>
              <a:rPr lang="it-IT" sz="1200" dirty="0" smtClean="0">
                <a:solidFill>
                  <a:srgbClr val="01047F"/>
                </a:solidFill>
                <a:latin typeface="+mj-lt"/>
                <a:cs typeface="Arial" charset="0"/>
              </a:rPr>
              <a:t> and </a:t>
            </a:r>
            <a:r>
              <a:rPr lang="it-IT" sz="1200" dirty="0" err="1" smtClean="0">
                <a:solidFill>
                  <a:srgbClr val="01047F"/>
                </a:solidFill>
                <a:latin typeface="+mj-lt"/>
                <a:cs typeface="Arial" charset="0"/>
              </a:rPr>
              <a:t>weaking</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of</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colour</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occurred</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Wang</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et</a:t>
            </a:r>
            <a:r>
              <a:rPr lang="it-IT" sz="1200" dirty="0" smtClean="0">
                <a:solidFill>
                  <a:srgbClr val="01047F"/>
                </a:solidFill>
                <a:latin typeface="+mj-lt"/>
                <a:cs typeface="Arial" charset="0"/>
              </a:rPr>
              <a:t> al., 2004) </a:t>
            </a:r>
            <a:r>
              <a:rPr lang="it-IT" sz="1200" dirty="0" err="1" smtClean="0">
                <a:solidFill>
                  <a:srgbClr val="01047F"/>
                </a:solidFill>
                <a:latin typeface="+mj-lt"/>
                <a:cs typeface="Arial" charset="0"/>
              </a:rPr>
              <a:t>together</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with</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an</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increase</a:t>
            </a:r>
            <a:r>
              <a:rPr lang="it-IT" sz="1200" dirty="0" smtClean="0">
                <a:solidFill>
                  <a:srgbClr val="01047F"/>
                </a:solidFill>
                <a:latin typeface="+mj-lt"/>
                <a:cs typeface="Arial" charset="0"/>
              </a:rPr>
              <a:t> in </a:t>
            </a:r>
            <a:r>
              <a:rPr lang="it-IT" sz="1200" dirty="0" err="1" smtClean="0">
                <a:solidFill>
                  <a:srgbClr val="01047F"/>
                </a:solidFill>
                <a:latin typeface="+mj-lt"/>
                <a:cs typeface="Arial" charset="0"/>
              </a:rPr>
              <a:t>oxidative</a:t>
            </a:r>
            <a:r>
              <a:rPr lang="it-IT" sz="1200" dirty="0" smtClean="0">
                <a:solidFill>
                  <a:srgbClr val="01047F"/>
                </a:solidFill>
                <a:latin typeface="+mj-lt"/>
                <a:cs typeface="Arial" charset="0"/>
              </a:rPr>
              <a:t> stress and </a:t>
            </a:r>
            <a:r>
              <a:rPr lang="it-IT" sz="1200" dirty="0" err="1" smtClean="0">
                <a:solidFill>
                  <a:srgbClr val="01047F"/>
                </a:solidFill>
                <a:latin typeface="+mj-lt"/>
                <a:cs typeface="Arial" charset="0"/>
              </a:rPr>
              <a:t>senescence</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of</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vegetable</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tissues</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Aguayo</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et</a:t>
            </a:r>
            <a:r>
              <a:rPr lang="it-IT" sz="1200" dirty="0" smtClean="0">
                <a:solidFill>
                  <a:srgbClr val="01047F"/>
                </a:solidFill>
                <a:latin typeface="+mj-lt"/>
                <a:cs typeface="Arial" charset="0"/>
              </a:rPr>
              <a:t> al., 2006; </a:t>
            </a:r>
            <a:r>
              <a:rPr lang="it-IT" sz="1200" dirty="0" err="1" smtClean="0">
                <a:solidFill>
                  <a:srgbClr val="01047F"/>
                </a:solidFill>
                <a:latin typeface="+mj-lt"/>
                <a:cs typeface="Arial" charset="0"/>
              </a:rPr>
              <a:t>Goncalves</a:t>
            </a:r>
            <a:r>
              <a:rPr lang="it-IT" sz="1200" dirty="0" smtClean="0">
                <a:solidFill>
                  <a:srgbClr val="01047F"/>
                </a:solidFill>
                <a:latin typeface="+mj-lt"/>
                <a:cs typeface="Arial" charset="0"/>
              </a:rPr>
              <a:t>, 2009). </a:t>
            </a:r>
          </a:p>
        </p:txBody>
      </p:sp>
      <p:pic>
        <p:nvPicPr>
          <p:cNvPr id="13322" name="Picture 10" descr="http://www.sanitaincifre.it/wp-content/uploads/2011/06/escherichia-coli.jpg"/>
          <p:cNvPicPr>
            <a:picLocks noChangeAspect="1" noChangeArrowheads="1"/>
          </p:cNvPicPr>
          <p:nvPr/>
        </p:nvPicPr>
        <p:blipFill>
          <a:blip r:embed="rId9" cstate="print"/>
          <a:srcRect/>
          <a:stretch>
            <a:fillRect/>
          </a:stretch>
        </p:blipFill>
        <p:spPr bwMode="auto">
          <a:xfrm>
            <a:off x="6516216" y="3744415"/>
            <a:ext cx="1340768" cy="1340769"/>
          </a:xfrm>
          <a:prstGeom prst="rect">
            <a:avLst/>
          </a:prstGeom>
          <a:noFill/>
        </p:spPr>
      </p:pic>
      <p:pic>
        <p:nvPicPr>
          <p:cNvPr id="13326" name="Picture 14" descr="http://visualsunlimited.photoshelter.com/img/pixel.gif"/>
          <p:cNvPicPr>
            <a:picLocks noChangeAspect="1" noChangeArrowheads="1"/>
          </p:cNvPicPr>
          <p:nvPr/>
        </p:nvPicPr>
        <p:blipFill>
          <a:blip r:embed="rId10"/>
          <a:srcRect/>
          <a:stretch>
            <a:fillRect/>
          </a:stretch>
        </p:blipFill>
        <p:spPr bwMode="auto">
          <a:xfrm>
            <a:off x="155575" y="-136525"/>
            <a:ext cx="9525" cy="9525"/>
          </a:xfrm>
          <a:prstGeom prst="rect">
            <a:avLst/>
          </a:prstGeom>
          <a:noFill/>
        </p:spPr>
      </p:pic>
      <p:pic>
        <p:nvPicPr>
          <p:cNvPr id="13328" name="Picture 16" descr="http://visualsunlimited.photoshelter.com/img/pixel.gif"/>
          <p:cNvPicPr>
            <a:picLocks noChangeAspect="1" noChangeArrowheads="1"/>
          </p:cNvPicPr>
          <p:nvPr/>
        </p:nvPicPr>
        <p:blipFill>
          <a:blip r:embed="rId10"/>
          <a:srcRect/>
          <a:stretch>
            <a:fillRect/>
          </a:stretch>
        </p:blipFill>
        <p:spPr bwMode="auto">
          <a:xfrm>
            <a:off x="155575" y="-136525"/>
            <a:ext cx="9525" cy="9525"/>
          </a:xfrm>
          <a:prstGeom prst="rect">
            <a:avLst/>
          </a:prstGeom>
          <a:noFill/>
        </p:spPr>
      </p:pic>
      <p:pic>
        <p:nvPicPr>
          <p:cNvPr id="13330" name="Picture 18" descr="http://cdn.c.photoshelter.com/img-get/I0000REU5g16pL2c/s/600/600/3002140.jpg"/>
          <p:cNvPicPr>
            <a:picLocks noChangeAspect="1" noChangeArrowheads="1"/>
          </p:cNvPicPr>
          <p:nvPr/>
        </p:nvPicPr>
        <p:blipFill>
          <a:blip r:embed="rId11" cstate="print"/>
          <a:srcRect b="24444"/>
          <a:stretch>
            <a:fillRect/>
          </a:stretch>
        </p:blipFill>
        <p:spPr bwMode="auto">
          <a:xfrm>
            <a:off x="7787817" y="2852936"/>
            <a:ext cx="1296144" cy="1152128"/>
          </a:xfrm>
          <a:prstGeom prst="rect">
            <a:avLst/>
          </a:prstGeom>
          <a:noFill/>
        </p:spPr>
      </p:pic>
      <p:sp>
        <p:nvSpPr>
          <p:cNvPr id="35" name="Rettangolo 34"/>
          <p:cNvSpPr/>
          <p:nvPr/>
        </p:nvSpPr>
        <p:spPr>
          <a:xfrm>
            <a:off x="6775673" y="4937619"/>
            <a:ext cx="857927" cy="215444"/>
          </a:xfrm>
          <a:prstGeom prst="rect">
            <a:avLst/>
          </a:prstGeom>
        </p:spPr>
        <p:txBody>
          <a:bodyPr wrap="none">
            <a:spAutoFit/>
          </a:bodyPr>
          <a:lstStyle/>
          <a:p>
            <a:r>
              <a:rPr lang="it-IT" sz="800" i="1" dirty="0" smtClean="0">
                <a:solidFill>
                  <a:schemeClr val="bg1"/>
                </a:solidFill>
                <a:latin typeface="+mj-lt"/>
                <a:cs typeface="Arial" charset="0"/>
              </a:rPr>
              <a:t>E. coli </a:t>
            </a:r>
            <a:r>
              <a:rPr lang="it-IT" sz="800" dirty="0" smtClean="0">
                <a:solidFill>
                  <a:schemeClr val="bg1"/>
                </a:solidFill>
                <a:latin typeface="+mj-lt"/>
                <a:cs typeface="Arial" charset="0"/>
              </a:rPr>
              <a:t>O157: H7 </a:t>
            </a:r>
            <a:endParaRPr lang="it-IT" sz="800" dirty="0">
              <a:solidFill>
                <a:schemeClr val="bg1"/>
              </a:solidFill>
              <a:latin typeface="+mj-lt"/>
            </a:endParaRPr>
          </a:p>
        </p:txBody>
      </p:sp>
      <p:sp>
        <p:nvSpPr>
          <p:cNvPr id="36" name="Rettangolo 35"/>
          <p:cNvSpPr/>
          <p:nvPr/>
        </p:nvSpPr>
        <p:spPr>
          <a:xfrm>
            <a:off x="8075849" y="3789040"/>
            <a:ext cx="1032655" cy="215444"/>
          </a:xfrm>
          <a:prstGeom prst="rect">
            <a:avLst/>
          </a:prstGeom>
        </p:spPr>
        <p:txBody>
          <a:bodyPr wrap="none">
            <a:spAutoFit/>
          </a:bodyPr>
          <a:lstStyle/>
          <a:p>
            <a:r>
              <a:rPr lang="it-IT" sz="800" i="1" dirty="0" smtClean="0">
                <a:solidFill>
                  <a:schemeClr val="bg1"/>
                </a:solidFill>
                <a:latin typeface="+mj-lt"/>
                <a:cs typeface="Arial" charset="0"/>
              </a:rPr>
              <a:t>Salmonella enterica </a:t>
            </a:r>
            <a:endParaRPr lang="it-IT" sz="800" dirty="0">
              <a:solidFill>
                <a:schemeClr val="bg1"/>
              </a:solidFill>
              <a:latin typeface="+mj-lt"/>
            </a:endParaRPr>
          </a:p>
        </p:txBody>
      </p:sp>
      <p:sp>
        <p:nvSpPr>
          <p:cNvPr id="38" name="Rettangolo 37"/>
          <p:cNvSpPr/>
          <p:nvPr/>
        </p:nvSpPr>
        <p:spPr>
          <a:xfrm>
            <a:off x="0" y="6453336"/>
            <a:ext cx="9144000" cy="461665"/>
          </a:xfrm>
          <a:prstGeom prst="rect">
            <a:avLst/>
          </a:prstGeom>
        </p:spPr>
        <p:txBody>
          <a:bodyPr wrap="square">
            <a:spAutoFit/>
          </a:bodyPr>
          <a:lstStyle/>
          <a:p>
            <a:pPr eaLnBrk="0" fontAlgn="base" hangingPunct="0">
              <a:spcBef>
                <a:spcPct val="0"/>
              </a:spcBef>
              <a:spcAft>
                <a:spcPct val="0"/>
              </a:spcAft>
            </a:pPr>
            <a:r>
              <a:rPr lang="it-IT" sz="800" i="1" dirty="0" smtClean="0">
                <a:solidFill>
                  <a:srgbClr val="01047F"/>
                </a:solidFill>
                <a:latin typeface="+mj-lt"/>
                <a:cs typeface="Arial" charset="0"/>
              </a:rPr>
              <a:t>Allende </a:t>
            </a:r>
            <a:r>
              <a:rPr lang="it-IT" sz="800" i="1" dirty="0" err="1" smtClean="0">
                <a:solidFill>
                  <a:srgbClr val="01047F"/>
                </a:solidFill>
                <a:latin typeface="+mj-lt"/>
                <a:cs typeface="Arial" charset="0"/>
              </a:rPr>
              <a:t>et</a:t>
            </a:r>
            <a:r>
              <a:rPr lang="it-IT" sz="800" i="1" dirty="0" smtClean="0">
                <a:solidFill>
                  <a:srgbClr val="01047F"/>
                </a:solidFill>
                <a:latin typeface="+mj-lt"/>
                <a:cs typeface="Arial" charset="0"/>
              </a:rPr>
              <a:t> al., 2007. </a:t>
            </a:r>
            <a:r>
              <a:rPr lang="it-IT" sz="800" i="1" dirty="0" err="1" smtClean="0">
                <a:solidFill>
                  <a:srgbClr val="01047F"/>
                </a:solidFill>
                <a:latin typeface="+mj-lt"/>
              </a:rPr>
              <a:t>Postharvest</a:t>
            </a:r>
            <a:r>
              <a:rPr lang="it-IT" sz="800" i="1" dirty="0" smtClean="0">
                <a:solidFill>
                  <a:srgbClr val="01047F"/>
                </a:solidFill>
                <a:latin typeface="+mj-lt"/>
              </a:rPr>
              <a:t> </a:t>
            </a:r>
            <a:r>
              <a:rPr lang="it-IT" sz="800" i="1" dirty="0" err="1" smtClean="0">
                <a:solidFill>
                  <a:srgbClr val="01047F"/>
                </a:solidFill>
                <a:latin typeface="+mj-lt"/>
              </a:rPr>
              <a:t>Biology</a:t>
            </a:r>
            <a:r>
              <a:rPr lang="it-IT" sz="800" i="1" dirty="0" smtClean="0">
                <a:solidFill>
                  <a:srgbClr val="01047F"/>
                </a:solidFill>
                <a:latin typeface="+mj-lt"/>
              </a:rPr>
              <a:t> and </a:t>
            </a:r>
            <a:r>
              <a:rPr lang="it-IT" sz="800" i="1" dirty="0" err="1" smtClean="0">
                <a:solidFill>
                  <a:srgbClr val="01047F"/>
                </a:solidFill>
                <a:latin typeface="+mj-lt"/>
              </a:rPr>
              <a:t>Technology</a:t>
            </a:r>
            <a:r>
              <a:rPr lang="it-IT" sz="800" i="1" dirty="0" smtClean="0">
                <a:solidFill>
                  <a:srgbClr val="01047F"/>
                </a:solidFill>
                <a:latin typeface="+mj-lt"/>
              </a:rPr>
              <a:t>, 46(3), 201;</a:t>
            </a:r>
            <a:r>
              <a:rPr lang="it-IT" sz="800" i="1" dirty="0" smtClean="0">
                <a:solidFill>
                  <a:srgbClr val="01047F"/>
                </a:solidFill>
                <a:latin typeface="+mj-lt"/>
                <a:cs typeface="Arial" charset="0"/>
              </a:rPr>
              <a:t> </a:t>
            </a:r>
            <a:r>
              <a:rPr lang="it-IT" sz="800" i="1" dirty="0" err="1" smtClean="0">
                <a:solidFill>
                  <a:srgbClr val="01047F"/>
                </a:solidFill>
                <a:latin typeface="+mj-lt"/>
                <a:cs typeface="Arial" charset="0"/>
              </a:rPr>
              <a:t>Aguayo</a:t>
            </a:r>
            <a:r>
              <a:rPr lang="it-IT" sz="800" i="1" dirty="0" smtClean="0">
                <a:solidFill>
                  <a:srgbClr val="01047F"/>
                </a:solidFill>
                <a:latin typeface="+mj-lt"/>
                <a:cs typeface="Arial" charset="0"/>
              </a:rPr>
              <a:t> </a:t>
            </a:r>
            <a:r>
              <a:rPr lang="it-IT" sz="800" i="1" dirty="0" err="1" smtClean="0">
                <a:solidFill>
                  <a:srgbClr val="01047F"/>
                </a:solidFill>
                <a:latin typeface="+mj-lt"/>
                <a:cs typeface="Arial" charset="0"/>
              </a:rPr>
              <a:t>et</a:t>
            </a:r>
            <a:r>
              <a:rPr lang="it-IT" sz="800" i="1" dirty="0" smtClean="0">
                <a:solidFill>
                  <a:srgbClr val="01047F"/>
                </a:solidFill>
                <a:latin typeface="+mj-lt"/>
                <a:cs typeface="Arial" charset="0"/>
              </a:rPr>
              <a:t> al., 2006 </a:t>
            </a:r>
            <a:r>
              <a:rPr lang="en-US" sz="800" i="1" dirty="0" smtClean="0">
                <a:solidFill>
                  <a:srgbClr val="01047F"/>
                </a:solidFill>
                <a:latin typeface="+mj-lt"/>
              </a:rPr>
              <a:t>Postharvest Biol. Technol. 39, 169</a:t>
            </a:r>
            <a:r>
              <a:rPr lang="en-US" sz="800" i="1" dirty="0" smtClean="0">
                <a:solidFill>
                  <a:srgbClr val="002060"/>
                </a:solidFill>
                <a:latin typeface="+mj-lt"/>
              </a:rPr>
              <a:t>; </a:t>
            </a:r>
            <a:r>
              <a:rPr lang="en-US" sz="800" i="1" dirty="0" smtClean="0">
                <a:solidFill>
                  <a:srgbClr val="002060"/>
                </a:solidFill>
                <a:latin typeface="+mj-lt"/>
                <a:cs typeface="Arial" charset="0"/>
              </a:rPr>
              <a:t>Gil et al.,  2009.</a:t>
            </a:r>
            <a:r>
              <a:rPr lang="en-US" sz="800" dirty="0" smtClean="0">
                <a:solidFill>
                  <a:srgbClr val="002060"/>
                </a:solidFill>
                <a:latin typeface="+mj-lt"/>
                <a:ea typeface="Calibri" pitchFamily="34" charset="0"/>
                <a:cs typeface="Times New Roman" pitchFamily="18" charset="0"/>
              </a:rPr>
              <a:t> International Journal of Food Microbiology, 134, 37;</a:t>
            </a:r>
            <a:r>
              <a:rPr lang="en-US" sz="800" i="1" u="sng" dirty="0" smtClean="0">
                <a:solidFill>
                  <a:srgbClr val="002060"/>
                </a:solidFill>
                <a:latin typeface="+mj-lt"/>
                <a:cs typeface="Arial" charset="0"/>
              </a:rPr>
              <a:t> </a:t>
            </a:r>
            <a:r>
              <a:rPr lang="it-IT" sz="800" i="1" dirty="0" err="1" smtClean="0">
                <a:solidFill>
                  <a:srgbClr val="01047F"/>
                </a:solidFill>
                <a:latin typeface="+mj-lt"/>
                <a:cs typeface="Arial" charset="0"/>
              </a:rPr>
              <a:t>Goncalves</a:t>
            </a:r>
            <a:r>
              <a:rPr lang="it-IT" sz="800" i="1" dirty="0" smtClean="0">
                <a:solidFill>
                  <a:srgbClr val="01047F"/>
                </a:solidFill>
                <a:latin typeface="+mj-lt"/>
                <a:cs typeface="Arial" charset="0"/>
              </a:rPr>
              <a:t>, 2009. </a:t>
            </a:r>
            <a:r>
              <a:rPr lang="en-US" sz="800" i="1" dirty="0" err="1" smtClean="0">
                <a:solidFill>
                  <a:srgbClr val="01047F"/>
                </a:solidFill>
                <a:latin typeface="+mj-lt"/>
              </a:rPr>
              <a:t>Archivies</a:t>
            </a:r>
            <a:r>
              <a:rPr lang="en-US" sz="800" i="1" dirty="0" smtClean="0">
                <a:solidFill>
                  <a:srgbClr val="01047F"/>
                </a:solidFill>
                <a:latin typeface="+mj-lt"/>
              </a:rPr>
              <a:t> of  Biology and Technology 52, 1527;</a:t>
            </a:r>
            <a:r>
              <a:rPr lang="it-IT" sz="800" i="1" dirty="0" smtClean="0">
                <a:solidFill>
                  <a:srgbClr val="01047F"/>
                </a:solidFill>
                <a:latin typeface="+mj-lt"/>
                <a:cs typeface="Arial" charset="0"/>
              </a:rPr>
              <a:t> </a:t>
            </a:r>
            <a:r>
              <a:rPr lang="en-US" sz="800" i="1" dirty="0" err="1" smtClean="0">
                <a:solidFill>
                  <a:srgbClr val="01047F"/>
                </a:solidFill>
                <a:latin typeface="+mj-lt"/>
                <a:cs typeface="Arial" charset="0"/>
              </a:rPr>
              <a:t>Trinetta</a:t>
            </a:r>
            <a:r>
              <a:rPr lang="en-US" sz="800" i="1" dirty="0" smtClean="0">
                <a:solidFill>
                  <a:srgbClr val="01047F"/>
                </a:solidFill>
                <a:latin typeface="+mj-lt"/>
                <a:cs typeface="Arial" charset="0"/>
              </a:rPr>
              <a:t> et al., 2011. International journal of food microbiology, 146(2), 203;</a:t>
            </a:r>
            <a:r>
              <a:rPr lang="it-IT" sz="800" i="1" dirty="0" err="1" smtClean="0">
                <a:solidFill>
                  <a:srgbClr val="01047F"/>
                </a:solidFill>
                <a:latin typeface="+mj-lt"/>
                <a:cs typeface="Arial" charset="0"/>
              </a:rPr>
              <a:t>Yeoh</a:t>
            </a:r>
            <a:r>
              <a:rPr lang="it-IT" sz="800" i="1" dirty="0" smtClean="0">
                <a:solidFill>
                  <a:srgbClr val="01047F"/>
                </a:solidFill>
                <a:latin typeface="+mj-lt"/>
                <a:cs typeface="Arial" charset="0"/>
              </a:rPr>
              <a:t> </a:t>
            </a:r>
            <a:r>
              <a:rPr lang="it-IT" sz="800" i="1" dirty="0" err="1" smtClean="0">
                <a:solidFill>
                  <a:srgbClr val="01047F"/>
                </a:solidFill>
                <a:latin typeface="+mj-lt"/>
                <a:cs typeface="Arial" charset="0"/>
              </a:rPr>
              <a:t>et</a:t>
            </a:r>
            <a:r>
              <a:rPr lang="it-IT" sz="800" i="1" dirty="0" smtClean="0">
                <a:solidFill>
                  <a:srgbClr val="01047F"/>
                </a:solidFill>
                <a:latin typeface="+mj-lt"/>
                <a:cs typeface="Arial" charset="0"/>
              </a:rPr>
              <a:t> al., 2014. </a:t>
            </a:r>
            <a:r>
              <a:rPr lang="en-US" sz="800" i="1" dirty="0" smtClean="0">
                <a:solidFill>
                  <a:srgbClr val="01047F"/>
                </a:solidFill>
                <a:latin typeface="+mj-lt"/>
              </a:rPr>
              <a:t>Postharvest Biology and Technology, 89, 56;</a:t>
            </a:r>
            <a:r>
              <a:rPr lang="it-IT" sz="800" i="1" dirty="0" smtClean="0">
                <a:solidFill>
                  <a:srgbClr val="01047F"/>
                </a:solidFill>
                <a:latin typeface="+mj-lt"/>
                <a:cs typeface="Arial" charset="0"/>
              </a:rPr>
              <a:t> </a:t>
            </a:r>
            <a:r>
              <a:rPr lang="it-IT" sz="800" i="1" dirty="0" err="1" smtClean="0">
                <a:solidFill>
                  <a:srgbClr val="01047F"/>
                </a:solidFill>
                <a:latin typeface="+mj-lt"/>
                <a:cs typeface="Arial" charset="0"/>
              </a:rPr>
              <a:t>Wang</a:t>
            </a:r>
            <a:r>
              <a:rPr lang="it-IT" sz="800" i="1" dirty="0" smtClean="0">
                <a:solidFill>
                  <a:srgbClr val="01047F"/>
                </a:solidFill>
                <a:latin typeface="+mj-lt"/>
                <a:cs typeface="Arial" charset="0"/>
              </a:rPr>
              <a:t> </a:t>
            </a:r>
            <a:r>
              <a:rPr lang="it-IT" sz="800" i="1" dirty="0" err="1" smtClean="0">
                <a:solidFill>
                  <a:srgbClr val="01047F"/>
                </a:solidFill>
                <a:latin typeface="+mj-lt"/>
                <a:cs typeface="Arial" charset="0"/>
              </a:rPr>
              <a:t>et</a:t>
            </a:r>
            <a:r>
              <a:rPr lang="it-IT" sz="800" i="1" dirty="0" smtClean="0">
                <a:solidFill>
                  <a:srgbClr val="01047F"/>
                </a:solidFill>
                <a:latin typeface="+mj-lt"/>
                <a:cs typeface="Arial" charset="0"/>
              </a:rPr>
              <a:t> al., 2004 . </a:t>
            </a:r>
            <a:r>
              <a:rPr lang="en-US" sz="800" i="1" dirty="0" smtClean="0">
                <a:solidFill>
                  <a:srgbClr val="01047F"/>
                </a:solidFill>
                <a:latin typeface="+mj-lt"/>
              </a:rPr>
              <a:t>Food Research International ,37, 949;.</a:t>
            </a:r>
            <a:endParaRPr lang="it-IT" sz="800" i="1" dirty="0" smtClean="0">
              <a:solidFill>
                <a:srgbClr val="01047F"/>
              </a:solidFill>
              <a:latin typeface="+mj-lt"/>
              <a:cs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igieneambiental.com/sites/default/files/images/productos/cabecera/icar-14.jpg"/>
          <p:cNvPicPr>
            <a:picLocks noChangeAspect="1" noChangeArrowheads="1"/>
          </p:cNvPicPr>
          <p:nvPr/>
        </p:nvPicPr>
        <p:blipFill>
          <a:blip r:embed="rId3" cstate="print"/>
          <a:srcRect/>
          <a:stretch>
            <a:fillRect/>
          </a:stretch>
        </p:blipFill>
        <p:spPr bwMode="auto">
          <a:xfrm>
            <a:off x="395536" y="116632"/>
            <a:ext cx="952500" cy="952500"/>
          </a:xfrm>
          <a:prstGeom prst="rect">
            <a:avLst/>
          </a:prstGeom>
          <a:noFill/>
        </p:spPr>
      </p:pic>
      <p:sp>
        <p:nvSpPr>
          <p:cNvPr id="8194" name="AutoShape 2"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26" name="Picture 14"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13328" name="Picture 16"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26" name="Rettangolo 25"/>
          <p:cNvSpPr/>
          <p:nvPr/>
        </p:nvSpPr>
        <p:spPr>
          <a:xfrm>
            <a:off x="1763688" y="5517232"/>
            <a:ext cx="5688632" cy="461665"/>
          </a:xfrm>
          <a:prstGeom prst="rect">
            <a:avLst/>
          </a:prstGeom>
        </p:spPr>
        <p:txBody>
          <a:bodyPr wrap="square">
            <a:spAutoFit/>
          </a:bodyPr>
          <a:lstStyle/>
          <a:p>
            <a:pPr algn="ctr"/>
            <a:r>
              <a:rPr lang="en-US" sz="1200" b="1" dirty="0" smtClean="0">
                <a:solidFill>
                  <a:srgbClr val="01047F"/>
                </a:solidFill>
                <a:latin typeface="+mj-lt"/>
              </a:rPr>
              <a:t>The advanced oxidation processes (AOPs) </a:t>
            </a:r>
          </a:p>
          <a:p>
            <a:pPr algn="ctr"/>
            <a:r>
              <a:rPr lang="en-US" sz="1200" dirty="0" smtClean="0">
                <a:solidFill>
                  <a:srgbClr val="01047F"/>
                </a:solidFill>
                <a:latin typeface="+mj-lt"/>
              </a:rPr>
              <a:t>represent the newest development in sanitizing technology (Selma et al., 2008). </a:t>
            </a:r>
            <a:endParaRPr lang="it-IT" sz="1200" dirty="0">
              <a:solidFill>
                <a:srgbClr val="01047F"/>
              </a:solidFill>
              <a:latin typeface="+mj-lt"/>
            </a:endParaRPr>
          </a:p>
        </p:txBody>
      </p:sp>
      <p:sp>
        <p:nvSpPr>
          <p:cNvPr id="29" name="Rettangolo 28"/>
          <p:cNvSpPr/>
          <p:nvPr/>
        </p:nvSpPr>
        <p:spPr>
          <a:xfrm>
            <a:off x="323528" y="3656057"/>
            <a:ext cx="3851920" cy="276999"/>
          </a:xfrm>
          <a:prstGeom prst="rect">
            <a:avLst/>
          </a:prstGeom>
        </p:spPr>
        <p:txBody>
          <a:bodyPr wrap="square">
            <a:spAutoFit/>
          </a:bodyPr>
          <a:lstStyle/>
          <a:p>
            <a:pPr algn="just"/>
            <a:r>
              <a:rPr lang="en-US" sz="1200" b="1" dirty="0" err="1" smtClean="0">
                <a:solidFill>
                  <a:srgbClr val="01047F"/>
                </a:solidFill>
                <a:latin typeface="+mj-lt"/>
              </a:rPr>
              <a:t>Pectinolytic</a:t>
            </a:r>
            <a:r>
              <a:rPr lang="en-US" sz="1200" dirty="0" smtClean="0">
                <a:solidFill>
                  <a:srgbClr val="01047F"/>
                </a:solidFill>
                <a:latin typeface="+mj-lt"/>
              </a:rPr>
              <a:t> and </a:t>
            </a:r>
            <a:r>
              <a:rPr lang="en-US" sz="1200" b="1" dirty="0" err="1" smtClean="0">
                <a:solidFill>
                  <a:srgbClr val="01047F"/>
                </a:solidFill>
                <a:latin typeface="+mj-lt"/>
              </a:rPr>
              <a:t>Proteolytic</a:t>
            </a:r>
            <a:r>
              <a:rPr lang="en-US" sz="1200" dirty="0" smtClean="0">
                <a:solidFill>
                  <a:srgbClr val="01047F"/>
                </a:solidFill>
                <a:latin typeface="+mj-lt"/>
              </a:rPr>
              <a:t> activities  as low temperature</a:t>
            </a:r>
            <a:endParaRPr lang="it-IT" sz="1200" dirty="0">
              <a:latin typeface="+mj-lt"/>
            </a:endParaRPr>
          </a:p>
        </p:txBody>
      </p:sp>
      <p:grpSp>
        <p:nvGrpSpPr>
          <p:cNvPr id="36" name="Gruppo 35"/>
          <p:cNvGrpSpPr/>
          <p:nvPr/>
        </p:nvGrpSpPr>
        <p:grpSpPr>
          <a:xfrm>
            <a:off x="467544" y="1412776"/>
            <a:ext cx="2012592" cy="1693573"/>
            <a:chOff x="611560" y="2526804"/>
            <a:chExt cx="2574412" cy="1863875"/>
          </a:xfrm>
          <a:effectLst>
            <a:glow rad="228600">
              <a:schemeClr val="accent5">
                <a:satMod val="175000"/>
                <a:alpha val="40000"/>
              </a:schemeClr>
            </a:glow>
          </a:effectLst>
        </p:grpSpPr>
        <p:pic>
          <p:nvPicPr>
            <p:cNvPr id="37" name="Picture 2" descr="Affected lettuce head"/>
            <p:cNvPicPr>
              <a:picLocks noChangeAspect="1" noChangeArrowheads="1"/>
            </p:cNvPicPr>
            <p:nvPr/>
          </p:nvPicPr>
          <p:blipFill>
            <a:blip r:embed="rId5" cstate="print"/>
            <a:srcRect/>
            <a:stretch>
              <a:fillRect/>
            </a:stretch>
          </p:blipFill>
          <p:spPr bwMode="auto">
            <a:xfrm>
              <a:off x="611560" y="2526804"/>
              <a:ext cx="2574412" cy="1863875"/>
            </a:xfrm>
            <a:prstGeom prst="rect">
              <a:avLst/>
            </a:prstGeom>
            <a:noFill/>
            <a:ln>
              <a:solidFill>
                <a:schemeClr val="tx2">
                  <a:lumMod val="20000"/>
                  <a:lumOff val="80000"/>
                </a:schemeClr>
              </a:solidFill>
            </a:ln>
          </p:spPr>
        </p:pic>
        <p:sp>
          <p:nvSpPr>
            <p:cNvPr id="38" name="Rettangolo 37"/>
            <p:cNvSpPr/>
            <p:nvPr/>
          </p:nvSpPr>
          <p:spPr>
            <a:xfrm>
              <a:off x="2177417" y="2526804"/>
              <a:ext cx="944117" cy="277770"/>
            </a:xfrm>
            <a:prstGeom prst="rect">
              <a:avLst/>
            </a:prstGeom>
            <a:ln>
              <a:solidFill>
                <a:schemeClr val="tx2">
                  <a:lumMod val="20000"/>
                  <a:lumOff val="80000"/>
                </a:schemeClr>
              </a:solidFill>
            </a:ln>
          </p:spPr>
          <p:txBody>
            <a:bodyPr wrap="none">
              <a:spAutoFit/>
            </a:bodyPr>
            <a:lstStyle/>
            <a:p>
              <a:r>
                <a:rPr lang="en-US" sz="1000" b="1" i="1" dirty="0" err="1" smtClean="0">
                  <a:solidFill>
                    <a:schemeClr val="bg1"/>
                  </a:solidFill>
                  <a:latin typeface="+mj-lt"/>
                </a:rPr>
                <a:t>Erwinia</a:t>
              </a:r>
              <a:r>
                <a:rPr lang="en-US" sz="1000" b="1" i="1" dirty="0" smtClean="0">
                  <a:solidFill>
                    <a:schemeClr val="bg1"/>
                  </a:solidFill>
                  <a:latin typeface="+mj-lt"/>
                </a:rPr>
                <a:t> </a:t>
              </a:r>
              <a:r>
                <a:rPr lang="en-US" sz="1000" b="1" dirty="0" smtClean="0">
                  <a:solidFill>
                    <a:schemeClr val="bg1"/>
                  </a:solidFill>
                  <a:latin typeface="+mj-lt"/>
                </a:rPr>
                <a:t>spp. </a:t>
              </a:r>
              <a:endParaRPr lang="it-IT" sz="1000" dirty="0">
                <a:solidFill>
                  <a:schemeClr val="bg1"/>
                </a:solidFill>
                <a:latin typeface="+mj-lt"/>
              </a:endParaRPr>
            </a:p>
          </p:txBody>
        </p:sp>
      </p:grpSp>
      <p:grpSp>
        <p:nvGrpSpPr>
          <p:cNvPr id="44" name="Gruppo 43"/>
          <p:cNvGrpSpPr/>
          <p:nvPr/>
        </p:nvGrpSpPr>
        <p:grpSpPr>
          <a:xfrm>
            <a:off x="2123728" y="2001253"/>
            <a:ext cx="1772896" cy="1499755"/>
            <a:chOff x="3995936" y="2905554"/>
            <a:chExt cx="2448272" cy="1940786"/>
          </a:xfrm>
          <a:effectLst>
            <a:glow rad="228600">
              <a:schemeClr val="accent5">
                <a:satMod val="175000"/>
                <a:alpha val="40000"/>
              </a:schemeClr>
            </a:glow>
          </a:effectLst>
        </p:grpSpPr>
        <p:pic>
          <p:nvPicPr>
            <p:cNvPr id="45" name="Picture 4" descr="basil leaf spots"/>
            <p:cNvPicPr>
              <a:picLocks noChangeAspect="1" noChangeArrowheads="1"/>
            </p:cNvPicPr>
            <p:nvPr/>
          </p:nvPicPr>
          <p:blipFill>
            <a:blip r:embed="rId6" cstate="print"/>
            <a:srcRect/>
            <a:stretch>
              <a:fillRect/>
            </a:stretch>
          </p:blipFill>
          <p:spPr bwMode="auto">
            <a:xfrm>
              <a:off x="3995936" y="3010136"/>
              <a:ext cx="2448272" cy="1836204"/>
            </a:xfrm>
            <a:prstGeom prst="rect">
              <a:avLst/>
            </a:prstGeom>
            <a:noFill/>
            <a:ln>
              <a:solidFill>
                <a:schemeClr val="tx2">
                  <a:lumMod val="20000"/>
                  <a:lumOff val="80000"/>
                </a:schemeClr>
              </a:solidFill>
            </a:ln>
          </p:spPr>
        </p:pic>
        <p:sp>
          <p:nvSpPr>
            <p:cNvPr id="46" name="Rettangolo 45"/>
            <p:cNvSpPr/>
            <p:nvPr/>
          </p:nvSpPr>
          <p:spPr>
            <a:xfrm>
              <a:off x="4949186" y="2905554"/>
              <a:ext cx="1333848" cy="263488"/>
            </a:xfrm>
            <a:prstGeom prst="rect">
              <a:avLst/>
            </a:prstGeom>
            <a:ln>
              <a:solidFill>
                <a:schemeClr val="tx2">
                  <a:lumMod val="20000"/>
                  <a:lumOff val="80000"/>
                </a:schemeClr>
              </a:solidFill>
            </a:ln>
          </p:spPr>
          <p:txBody>
            <a:bodyPr wrap="none">
              <a:spAutoFit/>
            </a:bodyPr>
            <a:lstStyle/>
            <a:p>
              <a:r>
                <a:rPr lang="en-US" sz="1000" b="1" i="1" dirty="0" smtClean="0">
                  <a:solidFill>
                    <a:schemeClr val="bg1"/>
                  </a:solidFill>
                  <a:latin typeface="+mj-lt"/>
                </a:rPr>
                <a:t>Pseudomonas</a:t>
              </a:r>
              <a:r>
                <a:rPr lang="en-US" sz="1000" b="1" dirty="0" smtClean="0">
                  <a:solidFill>
                    <a:schemeClr val="bg1"/>
                  </a:solidFill>
                  <a:latin typeface="+mj-lt"/>
                </a:rPr>
                <a:t> spp.</a:t>
              </a:r>
              <a:endParaRPr lang="it-IT" sz="1000" dirty="0">
                <a:solidFill>
                  <a:schemeClr val="bg1"/>
                </a:solidFill>
                <a:latin typeface="+mj-lt"/>
              </a:endParaRPr>
            </a:p>
          </p:txBody>
        </p:sp>
      </p:grpSp>
      <p:sp>
        <p:nvSpPr>
          <p:cNvPr id="47" name="Freccia in giù 46"/>
          <p:cNvSpPr/>
          <p:nvPr/>
        </p:nvSpPr>
        <p:spPr>
          <a:xfrm>
            <a:off x="4283968" y="4365104"/>
            <a:ext cx="484632" cy="97840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67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1047F"/>
              </a:solidFill>
            </a:endParaRPr>
          </a:p>
        </p:txBody>
      </p:sp>
      <p:pic>
        <p:nvPicPr>
          <p:cNvPr id="47108" name="Picture 4" descr="Hepatitis A-contamination of mixed berries and berry products was first identified in May of last year and was linked with travel to Italy."/>
          <p:cNvPicPr>
            <a:picLocks noChangeAspect="1" noChangeArrowheads="1"/>
          </p:cNvPicPr>
          <p:nvPr/>
        </p:nvPicPr>
        <p:blipFill>
          <a:blip r:embed="rId7" cstate="print"/>
          <a:srcRect l="18675" t="23391" r="19076"/>
          <a:stretch>
            <a:fillRect/>
          </a:stretch>
        </p:blipFill>
        <p:spPr bwMode="auto">
          <a:xfrm>
            <a:off x="6012160" y="1869926"/>
            <a:ext cx="2160240" cy="1415058"/>
          </a:xfrm>
          <a:prstGeom prst="rect">
            <a:avLst/>
          </a:prstGeom>
          <a:noFill/>
          <a:ln>
            <a:solidFill>
              <a:schemeClr val="tx2">
                <a:lumMod val="20000"/>
                <a:lumOff val="80000"/>
              </a:schemeClr>
            </a:solidFill>
          </a:ln>
          <a:effectLst>
            <a:glow rad="228600">
              <a:schemeClr val="accent2">
                <a:satMod val="175000"/>
                <a:alpha val="40000"/>
              </a:schemeClr>
            </a:glow>
          </a:effectLst>
        </p:spPr>
      </p:pic>
      <p:pic>
        <p:nvPicPr>
          <p:cNvPr id="47106" name="Picture 2" descr="http://luxuryholistics.com/wp-content/uploads/2010/11/New-Picture-7.png"/>
          <p:cNvPicPr>
            <a:picLocks noChangeAspect="1" noChangeArrowheads="1"/>
          </p:cNvPicPr>
          <p:nvPr/>
        </p:nvPicPr>
        <p:blipFill>
          <a:blip r:embed="rId8" cstate="print"/>
          <a:srcRect/>
          <a:stretch>
            <a:fillRect/>
          </a:stretch>
        </p:blipFill>
        <p:spPr bwMode="auto">
          <a:xfrm>
            <a:off x="4716016" y="1268760"/>
            <a:ext cx="1677186" cy="1204739"/>
          </a:xfrm>
          <a:prstGeom prst="rect">
            <a:avLst/>
          </a:prstGeom>
          <a:noFill/>
          <a:ln>
            <a:solidFill>
              <a:schemeClr val="bg2">
                <a:lumMod val="90000"/>
              </a:schemeClr>
            </a:solidFill>
          </a:ln>
          <a:effectLst>
            <a:glow rad="228600">
              <a:schemeClr val="accent2">
                <a:satMod val="175000"/>
                <a:alpha val="40000"/>
              </a:schemeClr>
            </a:glow>
          </a:effectLst>
        </p:spPr>
      </p:pic>
      <p:sp>
        <p:nvSpPr>
          <p:cNvPr id="20" name="Rettangolo 19"/>
          <p:cNvSpPr/>
          <p:nvPr/>
        </p:nvSpPr>
        <p:spPr>
          <a:xfrm>
            <a:off x="5076056" y="3646765"/>
            <a:ext cx="3744416" cy="646331"/>
          </a:xfrm>
          <a:prstGeom prst="rect">
            <a:avLst/>
          </a:prstGeom>
        </p:spPr>
        <p:txBody>
          <a:bodyPr wrap="square">
            <a:spAutoFit/>
          </a:bodyPr>
          <a:lstStyle/>
          <a:p>
            <a:pPr algn="just"/>
            <a:r>
              <a:rPr lang="en-US" sz="1200" dirty="0" smtClean="0">
                <a:solidFill>
                  <a:srgbClr val="01047F"/>
                </a:solidFill>
                <a:latin typeface="+mj-lt"/>
              </a:rPr>
              <a:t>Fungal contamination after harvest </a:t>
            </a:r>
            <a:r>
              <a:rPr lang="en-US" sz="1200" dirty="0" smtClean="0">
                <a:solidFill>
                  <a:srgbClr val="01047F"/>
                </a:solidFill>
                <a:latin typeface="Calibri"/>
              </a:rPr>
              <a:t>can blunt their beneficial effects and can lead to the loss of a large percentage of </a:t>
            </a:r>
            <a:r>
              <a:rPr lang="en-US" sz="1200" dirty="0" err="1" smtClean="0">
                <a:solidFill>
                  <a:srgbClr val="01047F"/>
                </a:solidFill>
                <a:latin typeface="Calibri"/>
              </a:rPr>
              <a:t>yeald</a:t>
            </a:r>
            <a:endParaRPr lang="it-IT" dirty="0">
              <a:solidFill>
                <a:srgbClr val="01047F"/>
              </a:solidFill>
            </a:endParaRPr>
          </a:p>
        </p:txBody>
      </p:sp>
      <p:sp>
        <p:nvSpPr>
          <p:cNvPr id="21" name="Rettangolo 20"/>
          <p:cNvSpPr/>
          <p:nvPr/>
        </p:nvSpPr>
        <p:spPr>
          <a:xfrm>
            <a:off x="35496" y="6597352"/>
            <a:ext cx="2105063" cy="215444"/>
          </a:xfrm>
          <a:prstGeom prst="rect">
            <a:avLst/>
          </a:prstGeom>
        </p:spPr>
        <p:txBody>
          <a:bodyPr wrap="none">
            <a:spAutoFit/>
          </a:bodyPr>
          <a:lstStyle/>
          <a:p>
            <a:r>
              <a:rPr lang="en-US" sz="800" dirty="0" smtClean="0">
                <a:solidFill>
                  <a:srgbClr val="01047F"/>
                </a:solidFill>
                <a:latin typeface="+mj-lt"/>
              </a:rPr>
              <a:t>Selma et al., 2008. Food Microbiology, 25, 809</a:t>
            </a:r>
            <a:endParaRPr lang="it-IT" sz="800" dirty="0">
              <a:latin typeface="+mj-l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igieneambiental.com/sites/default/files/images/productos/cabecera/icar-14.jpg"/>
          <p:cNvPicPr>
            <a:picLocks noChangeAspect="1" noChangeArrowheads="1"/>
          </p:cNvPicPr>
          <p:nvPr/>
        </p:nvPicPr>
        <p:blipFill>
          <a:blip r:embed="rId3" cstate="print"/>
          <a:srcRect/>
          <a:stretch>
            <a:fillRect/>
          </a:stretch>
        </p:blipFill>
        <p:spPr bwMode="auto">
          <a:xfrm>
            <a:off x="395536" y="116632"/>
            <a:ext cx="952500" cy="952500"/>
          </a:xfrm>
          <a:prstGeom prst="rect">
            <a:avLst/>
          </a:prstGeom>
          <a:noFill/>
        </p:spPr>
      </p:pic>
      <p:sp>
        <p:nvSpPr>
          <p:cNvPr id="8194" name="AutoShape 2"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26" name="Picture 14"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13328" name="Picture 16"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8" name="Picture 2" descr="http://images2.mysupermarket.co.uk/ProductsDetailed/32/298232.jpg?v=4"/>
          <p:cNvPicPr>
            <a:picLocks noChangeAspect="1" noChangeArrowheads="1"/>
          </p:cNvPicPr>
          <p:nvPr/>
        </p:nvPicPr>
        <p:blipFill>
          <a:blip r:embed="rId5" cstate="print"/>
          <a:srcRect/>
          <a:stretch>
            <a:fillRect/>
          </a:stretch>
        </p:blipFill>
        <p:spPr bwMode="auto">
          <a:xfrm>
            <a:off x="2339752" y="4077072"/>
            <a:ext cx="2016224" cy="2064393"/>
          </a:xfrm>
          <a:prstGeom prst="rect">
            <a:avLst/>
          </a:prstGeom>
          <a:noFill/>
        </p:spPr>
      </p:pic>
      <p:pic>
        <p:nvPicPr>
          <p:cNvPr id="9" name="Picture 6" descr="https://newmexicodietitian.files.wordpress.com/2012/07/berries-for-sale-13527222-xsmall.jpg"/>
          <p:cNvPicPr>
            <a:picLocks noChangeAspect="1" noChangeArrowheads="1"/>
          </p:cNvPicPr>
          <p:nvPr/>
        </p:nvPicPr>
        <p:blipFill>
          <a:blip r:embed="rId6" cstate="print"/>
          <a:srcRect/>
          <a:stretch>
            <a:fillRect/>
          </a:stretch>
        </p:blipFill>
        <p:spPr bwMode="auto">
          <a:xfrm>
            <a:off x="4788024" y="4293096"/>
            <a:ext cx="2496021" cy="1656184"/>
          </a:xfrm>
          <a:prstGeom prst="rect">
            <a:avLst/>
          </a:prstGeom>
          <a:noFill/>
        </p:spPr>
      </p:pic>
      <p:sp>
        <p:nvSpPr>
          <p:cNvPr id="11" name="Rettangolo 10"/>
          <p:cNvSpPr/>
          <p:nvPr/>
        </p:nvSpPr>
        <p:spPr>
          <a:xfrm>
            <a:off x="1547664" y="2571744"/>
            <a:ext cx="6000776" cy="1200329"/>
          </a:xfrm>
          <a:prstGeom prst="rect">
            <a:avLst/>
          </a:prstGeom>
        </p:spPr>
        <p:txBody>
          <a:bodyPr wrap="square">
            <a:spAutoFit/>
          </a:bodyPr>
          <a:lstStyle/>
          <a:p>
            <a:pPr lvl="0" algn="ctr" eaLnBrk="0" fontAlgn="base" hangingPunct="0">
              <a:spcBef>
                <a:spcPct val="0"/>
              </a:spcBef>
              <a:spcAft>
                <a:spcPct val="0"/>
              </a:spcAft>
            </a:pPr>
            <a:r>
              <a:rPr lang="en-US" dirty="0" smtClean="0">
                <a:solidFill>
                  <a:srgbClr val="01047F"/>
                </a:solidFill>
                <a:latin typeface="+mj-lt"/>
                <a:ea typeface="Calibri" pitchFamily="34" charset="0"/>
                <a:cs typeface="Times New Roman" pitchFamily="18" charset="0"/>
              </a:rPr>
              <a:t>Aim of this work</a:t>
            </a:r>
          </a:p>
          <a:p>
            <a:pPr lvl="0" algn="ctr" eaLnBrk="0" fontAlgn="base" hangingPunct="0">
              <a:spcBef>
                <a:spcPct val="0"/>
              </a:spcBef>
              <a:spcAft>
                <a:spcPct val="0"/>
              </a:spcAft>
            </a:pPr>
            <a:r>
              <a:rPr lang="en-US" dirty="0" smtClean="0">
                <a:solidFill>
                  <a:srgbClr val="01047F"/>
                </a:solidFill>
                <a:latin typeface="+mj-lt"/>
                <a:ea typeface="Calibri" pitchFamily="34" charset="0"/>
                <a:cs typeface="Times New Roman" pitchFamily="18" charset="0"/>
              </a:rPr>
              <a:t> was to evaluate the suitability of gaseous ozone treatments in controlling spoilage microorganisms (fungi and bacteria) contaminating ready-to-eat vegetables (berries and baby leaf). </a:t>
            </a:r>
            <a:endParaRPr lang="en-US" dirty="0" smtClean="0">
              <a:solidFill>
                <a:srgbClr val="01047F"/>
              </a:solidFill>
              <a:latin typeface="+mj-lt"/>
              <a:cs typeface="Arial" pitchFamily="34" charset="0"/>
            </a:endParaRPr>
          </a:p>
        </p:txBody>
      </p:sp>
      <p:sp>
        <p:nvSpPr>
          <p:cNvPr id="12" name="Freccia in giù 11"/>
          <p:cNvSpPr/>
          <p:nvPr/>
        </p:nvSpPr>
        <p:spPr>
          <a:xfrm>
            <a:off x="4067944" y="1052736"/>
            <a:ext cx="864096" cy="115212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67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1047F"/>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igieneambiental.com/sites/default/files/images/productos/cabecera/icar-14.jpg"/>
          <p:cNvPicPr>
            <a:picLocks noChangeAspect="1" noChangeArrowheads="1"/>
          </p:cNvPicPr>
          <p:nvPr/>
        </p:nvPicPr>
        <p:blipFill>
          <a:blip r:embed="rId3" cstate="print"/>
          <a:srcRect/>
          <a:stretch>
            <a:fillRect/>
          </a:stretch>
        </p:blipFill>
        <p:spPr bwMode="auto">
          <a:xfrm>
            <a:off x="395536" y="116632"/>
            <a:ext cx="952500" cy="952500"/>
          </a:xfrm>
          <a:prstGeom prst="rect">
            <a:avLst/>
          </a:prstGeom>
          <a:noFill/>
        </p:spPr>
      </p:pic>
      <p:sp>
        <p:nvSpPr>
          <p:cNvPr id="8194" name="AutoShape 2"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26" name="Picture 14"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13328" name="Picture 16"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8" name="Rectangle 2"/>
          <p:cNvSpPr>
            <a:spLocks noChangeArrowheads="1"/>
          </p:cNvSpPr>
          <p:nvPr/>
        </p:nvSpPr>
        <p:spPr bwMode="auto">
          <a:xfrm>
            <a:off x="2267744" y="764704"/>
            <a:ext cx="49423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b="1" dirty="0" smtClean="0">
                <a:solidFill>
                  <a:srgbClr val="01047F"/>
                </a:solidFill>
                <a:latin typeface="+mj-lt"/>
                <a:ea typeface="Calibri" pitchFamily="34" charset="0"/>
                <a:cs typeface="Times New Roman" pitchFamily="18" charset="0"/>
              </a:rPr>
              <a:t>Baby leaves:  scheme of treatment and analysis </a:t>
            </a:r>
          </a:p>
        </p:txBody>
      </p:sp>
      <p:pic>
        <p:nvPicPr>
          <p:cNvPr id="9" name="Picture 2" descr="http://antiekllc.com/wp-content/uploads/2014/05/baby-spinach-leaf.jpg"/>
          <p:cNvPicPr>
            <a:picLocks noChangeAspect="1" noChangeArrowheads="1"/>
          </p:cNvPicPr>
          <p:nvPr/>
        </p:nvPicPr>
        <p:blipFill>
          <a:blip r:embed="rId5" cstate="print"/>
          <a:srcRect/>
          <a:stretch>
            <a:fillRect/>
          </a:stretch>
        </p:blipFill>
        <p:spPr bwMode="auto">
          <a:xfrm>
            <a:off x="825810" y="1628800"/>
            <a:ext cx="2150531" cy="1296144"/>
          </a:xfrm>
          <a:prstGeom prst="rect">
            <a:avLst/>
          </a:prstGeom>
          <a:noFill/>
        </p:spPr>
      </p:pic>
      <p:pic>
        <p:nvPicPr>
          <p:cNvPr id="10" name="Picture 6" descr="http://www.mediterraneapackaging.it/wp-content/uploads/2013/09/RA-80-PET2.jpg"/>
          <p:cNvPicPr>
            <a:picLocks noChangeAspect="1" noChangeArrowheads="1"/>
          </p:cNvPicPr>
          <p:nvPr/>
        </p:nvPicPr>
        <p:blipFill>
          <a:blip r:embed="rId6" cstate="print"/>
          <a:srcRect l="8505" t="7692" r="3610" b="7692"/>
          <a:stretch>
            <a:fillRect/>
          </a:stretch>
        </p:blipFill>
        <p:spPr bwMode="auto">
          <a:xfrm>
            <a:off x="1977938" y="3068960"/>
            <a:ext cx="2232248" cy="1584176"/>
          </a:xfrm>
          <a:prstGeom prst="rect">
            <a:avLst/>
          </a:prstGeom>
          <a:noFill/>
        </p:spPr>
      </p:pic>
      <p:sp>
        <p:nvSpPr>
          <p:cNvPr id="12" name="Freccia circolare a sinistra 11"/>
          <p:cNvSpPr/>
          <p:nvPr/>
        </p:nvSpPr>
        <p:spPr>
          <a:xfrm rot="19023814">
            <a:off x="2798224" y="2198602"/>
            <a:ext cx="731520" cy="1216152"/>
          </a:xfrm>
          <a:prstGeom prst="curvedLef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67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nvGrpSpPr>
          <p:cNvPr id="28" name="Gruppo 27"/>
          <p:cNvGrpSpPr/>
          <p:nvPr/>
        </p:nvGrpSpPr>
        <p:grpSpPr>
          <a:xfrm>
            <a:off x="4427984" y="2564904"/>
            <a:ext cx="978408" cy="484632"/>
            <a:chOff x="4606738" y="2564904"/>
            <a:chExt cx="978408" cy="484632"/>
          </a:xfrm>
        </p:grpSpPr>
        <p:sp>
          <p:nvSpPr>
            <p:cNvPr id="14" name="Freccia in giù 13"/>
            <p:cNvSpPr/>
            <p:nvPr/>
          </p:nvSpPr>
          <p:spPr>
            <a:xfrm rot="16200000">
              <a:off x="4853626" y="2318016"/>
              <a:ext cx="484632" cy="97840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67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1047F"/>
                </a:solidFill>
              </a:endParaRPr>
            </a:p>
          </p:txBody>
        </p:sp>
        <p:sp>
          <p:nvSpPr>
            <p:cNvPr id="15" name="Rettangolo 14"/>
            <p:cNvSpPr/>
            <p:nvPr/>
          </p:nvSpPr>
          <p:spPr>
            <a:xfrm>
              <a:off x="4659072" y="2671025"/>
              <a:ext cx="583814" cy="261610"/>
            </a:xfrm>
            <a:prstGeom prst="rect">
              <a:avLst/>
            </a:prstGeom>
            <a:ln>
              <a:noFill/>
            </a:ln>
          </p:spPr>
          <p:txBody>
            <a:bodyPr wrap="none">
              <a:spAutoFit/>
            </a:bodyPr>
            <a:lstStyle/>
            <a:p>
              <a:r>
                <a:rPr lang="it-IT" sz="1100" dirty="0" smtClean="0">
                  <a:solidFill>
                    <a:srgbClr val="01047F"/>
                  </a:solidFill>
                  <a:latin typeface="+mj-lt"/>
                </a:rPr>
                <a:t>7 </a:t>
              </a:r>
              <a:r>
                <a:rPr lang="it-IT" sz="1100" dirty="0" err="1" smtClean="0">
                  <a:solidFill>
                    <a:srgbClr val="01047F"/>
                  </a:solidFill>
                  <a:latin typeface="+mj-lt"/>
                </a:rPr>
                <a:t>days</a:t>
              </a:r>
              <a:r>
                <a:rPr lang="it-IT" sz="1100" dirty="0" smtClean="0">
                  <a:solidFill>
                    <a:srgbClr val="01047F"/>
                  </a:solidFill>
                </a:rPr>
                <a:t> </a:t>
              </a:r>
              <a:endParaRPr lang="it-IT" sz="1100" dirty="0">
                <a:solidFill>
                  <a:srgbClr val="01047F"/>
                </a:solidFill>
              </a:endParaRPr>
            </a:p>
          </p:txBody>
        </p:sp>
      </p:grpSp>
      <p:sp>
        <p:nvSpPr>
          <p:cNvPr id="16" name="Rettangolo 15"/>
          <p:cNvSpPr/>
          <p:nvPr/>
        </p:nvSpPr>
        <p:spPr>
          <a:xfrm>
            <a:off x="5713970" y="3717032"/>
            <a:ext cx="1858201" cy="646331"/>
          </a:xfrm>
          <a:prstGeom prst="rect">
            <a:avLst/>
          </a:prstGeom>
        </p:spPr>
        <p:txBody>
          <a:bodyPr wrap="none">
            <a:spAutoFit/>
          </a:bodyPr>
          <a:lstStyle/>
          <a:p>
            <a:r>
              <a:rPr lang="it-IT" dirty="0" smtClean="0">
                <a:solidFill>
                  <a:srgbClr val="01047F"/>
                </a:solidFill>
                <a:latin typeface="Calibri"/>
                <a:ea typeface="Times New Roman"/>
                <a:cs typeface="Times New Roman"/>
              </a:rPr>
              <a:t>T: 4/10°C</a:t>
            </a:r>
          </a:p>
          <a:p>
            <a:r>
              <a:rPr lang="it-IT" dirty="0" smtClean="0">
                <a:solidFill>
                  <a:srgbClr val="01047F"/>
                </a:solidFill>
                <a:latin typeface="Calibri"/>
                <a:ea typeface="Times New Roman"/>
                <a:cs typeface="Times New Roman"/>
              </a:rPr>
              <a:t>[O</a:t>
            </a:r>
            <a:r>
              <a:rPr lang="it-IT" baseline="-25000" dirty="0" smtClean="0">
                <a:solidFill>
                  <a:srgbClr val="01047F"/>
                </a:solidFill>
                <a:latin typeface="Calibri"/>
                <a:ea typeface="Times New Roman"/>
                <a:cs typeface="Times New Roman"/>
              </a:rPr>
              <a:t>3</a:t>
            </a:r>
            <a:r>
              <a:rPr lang="it-IT" dirty="0" smtClean="0">
                <a:solidFill>
                  <a:srgbClr val="01047F"/>
                </a:solidFill>
                <a:latin typeface="Calibri"/>
                <a:ea typeface="Times New Roman"/>
                <a:cs typeface="Times New Roman"/>
              </a:rPr>
              <a:t>]: 0/0.5/2 ppm</a:t>
            </a:r>
            <a:endParaRPr lang="it-IT" dirty="0"/>
          </a:p>
        </p:txBody>
      </p:sp>
      <p:sp>
        <p:nvSpPr>
          <p:cNvPr id="17" name="Freccia in giù 16"/>
          <p:cNvSpPr/>
          <p:nvPr/>
        </p:nvSpPr>
        <p:spPr>
          <a:xfrm>
            <a:off x="5929994" y="4365104"/>
            <a:ext cx="484632" cy="97840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67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1047F"/>
              </a:solidFill>
            </a:endParaRPr>
          </a:p>
        </p:txBody>
      </p:sp>
      <p:grpSp>
        <p:nvGrpSpPr>
          <p:cNvPr id="18" name="Gruppo 17"/>
          <p:cNvGrpSpPr/>
          <p:nvPr/>
        </p:nvGrpSpPr>
        <p:grpSpPr>
          <a:xfrm>
            <a:off x="6290034" y="5445224"/>
            <a:ext cx="1585950" cy="1269722"/>
            <a:chOff x="5796136" y="5373216"/>
            <a:chExt cx="1585950" cy="1269722"/>
          </a:xfrm>
        </p:grpSpPr>
        <p:pic>
          <p:nvPicPr>
            <p:cNvPr id="19" name="Picture 2" descr="http://www.bacteriainphotos.com/cultivation%20media/MC%20larger/pseudomonas%20on%20macconkey.jpg"/>
            <p:cNvPicPr>
              <a:picLocks noChangeAspect="1" noChangeArrowheads="1"/>
            </p:cNvPicPr>
            <p:nvPr/>
          </p:nvPicPr>
          <p:blipFill>
            <a:blip r:embed="rId7" cstate="print"/>
            <a:srcRect/>
            <a:stretch>
              <a:fillRect/>
            </a:stretch>
          </p:blipFill>
          <p:spPr bwMode="auto">
            <a:xfrm>
              <a:off x="5796136" y="5373216"/>
              <a:ext cx="1585950" cy="1268760"/>
            </a:xfrm>
            <a:prstGeom prst="rect">
              <a:avLst/>
            </a:prstGeom>
            <a:noFill/>
          </p:spPr>
        </p:pic>
        <p:sp>
          <p:nvSpPr>
            <p:cNvPr id="20" name="Rettangolo 19"/>
            <p:cNvSpPr/>
            <p:nvPr/>
          </p:nvSpPr>
          <p:spPr>
            <a:xfrm>
              <a:off x="5796136" y="6381328"/>
              <a:ext cx="412292" cy="261610"/>
            </a:xfrm>
            <a:prstGeom prst="rect">
              <a:avLst/>
            </a:prstGeom>
          </p:spPr>
          <p:txBody>
            <a:bodyPr wrap="none">
              <a:spAutoFit/>
            </a:bodyPr>
            <a:lstStyle/>
            <a:p>
              <a:r>
                <a:rPr lang="it-IT" sz="1100" b="1" dirty="0" smtClean="0">
                  <a:solidFill>
                    <a:srgbClr val="01047F"/>
                  </a:solidFill>
                  <a:latin typeface="Calibri"/>
                  <a:ea typeface="Times New Roman"/>
                  <a:cs typeface="Times New Roman"/>
                </a:rPr>
                <a:t>PSA</a:t>
              </a:r>
              <a:endParaRPr lang="it-IT" sz="1100" b="1" dirty="0"/>
            </a:p>
          </p:txBody>
        </p:sp>
      </p:grpSp>
      <p:grpSp>
        <p:nvGrpSpPr>
          <p:cNvPr id="21" name="Gruppo 20"/>
          <p:cNvGrpSpPr/>
          <p:nvPr/>
        </p:nvGrpSpPr>
        <p:grpSpPr>
          <a:xfrm>
            <a:off x="4777866" y="5445224"/>
            <a:ext cx="1368152" cy="1296144"/>
            <a:chOff x="4427984" y="5445224"/>
            <a:chExt cx="1152128" cy="1152128"/>
          </a:xfrm>
        </p:grpSpPr>
        <p:pic>
          <p:nvPicPr>
            <p:cNvPr id="22" name="Picture 10" descr="http://www.biomerieux-culturemedia.com/upload/20130607092733.jpg"/>
            <p:cNvPicPr>
              <a:picLocks noChangeAspect="1" noChangeArrowheads="1"/>
            </p:cNvPicPr>
            <p:nvPr/>
          </p:nvPicPr>
          <p:blipFill>
            <a:blip r:embed="rId8" cstate="print"/>
            <a:srcRect/>
            <a:stretch>
              <a:fillRect/>
            </a:stretch>
          </p:blipFill>
          <p:spPr bwMode="auto">
            <a:xfrm>
              <a:off x="4427984" y="5445224"/>
              <a:ext cx="1152128" cy="1152128"/>
            </a:xfrm>
            <a:prstGeom prst="rect">
              <a:avLst/>
            </a:prstGeom>
            <a:noFill/>
          </p:spPr>
        </p:pic>
        <p:sp>
          <p:nvSpPr>
            <p:cNvPr id="23" name="Rettangolo 22"/>
            <p:cNvSpPr/>
            <p:nvPr/>
          </p:nvSpPr>
          <p:spPr>
            <a:xfrm>
              <a:off x="5159804" y="5759678"/>
              <a:ext cx="420308" cy="261610"/>
            </a:xfrm>
            <a:prstGeom prst="rect">
              <a:avLst/>
            </a:prstGeom>
          </p:spPr>
          <p:txBody>
            <a:bodyPr wrap="none">
              <a:spAutoFit/>
            </a:bodyPr>
            <a:lstStyle/>
            <a:p>
              <a:r>
                <a:rPr lang="it-IT" sz="1100" b="1" dirty="0" smtClean="0">
                  <a:solidFill>
                    <a:srgbClr val="01047F"/>
                  </a:solidFill>
                  <a:latin typeface="Calibri"/>
                  <a:ea typeface="Times New Roman"/>
                  <a:cs typeface="Times New Roman"/>
                </a:rPr>
                <a:t>PCA</a:t>
              </a:r>
              <a:endParaRPr lang="it-IT" sz="1100" b="1" dirty="0"/>
            </a:p>
          </p:txBody>
        </p:sp>
      </p:grpSp>
      <p:sp>
        <p:nvSpPr>
          <p:cNvPr id="24" name="Rettangolo 23"/>
          <p:cNvSpPr/>
          <p:nvPr/>
        </p:nvSpPr>
        <p:spPr>
          <a:xfrm>
            <a:off x="6291808" y="4571836"/>
            <a:ext cx="1422184" cy="369332"/>
          </a:xfrm>
          <a:prstGeom prst="rect">
            <a:avLst/>
          </a:prstGeom>
        </p:spPr>
        <p:txBody>
          <a:bodyPr wrap="none">
            <a:spAutoFit/>
          </a:bodyPr>
          <a:lstStyle/>
          <a:p>
            <a:r>
              <a:rPr lang="it-IT" dirty="0" smtClean="0">
                <a:solidFill>
                  <a:srgbClr val="01047F"/>
                </a:solidFill>
                <a:latin typeface="Calibri"/>
                <a:ea typeface="Times New Roman"/>
                <a:cs typeface="Times New Roman"/>
              </a:rPr>
              <a:t>t: 0, 3, 7 </a:t>
            </a:r>
            <a:r>
              <a:rPr lang="it-IT" dirty="0" err="1" smtClean="0">
                <a:solidFill>
                  <a:srgbClr val="01047F"/>
                </a:solidFill>
                <a:latin typeface="Calibri"/>
                <a:ea typeface="Times New Roman"/>
                <a:cs typeface="Times New Roman"/>
              </a:rPr>
              <a:t>days</a:t>
            </a:r>
            <a:endParaRPr lang="it-IT" dirty="0" smtClean="0">
              <a:solidFill>
                <a:srgbClr val="01047F"/>
              </a:solidFill>
              <a:latin typeface="Calibri"/>
              <a:ea typeface="Times New Roman"/>
              <a:cs typeface="Times New Roman"/>
            </a:endParaRPr>
          </a:p>
        </p:txBody>
      </p:sp>
      <p:sp>
        <p:nvSpPr>
          <p:cNvPr id="25" name="Rettangolo 24"/>
          <p:cNvSpPr/>
          <p:nvPr/>
        </p:nvSpPr>
        <p:spPr>
          <a:xfrm>
            <a:off x="7812360" y="5805264"/>
            <a:ext cx="1100558" cy="369332"/>
          </a:xfrm>
          <a:prstGeom prst="rect">
            <a:avLst/>
          </a:prstGeom>
        </p:spPr>
        <p:txBody>
          <a:bodyPr wrap="none">
            <a:spAutoFit/>
          </a:bodyPr>
          <a:lstStyle/>
          <a:p>
            <a:r>
              <a:rPr lang="it-IT" dirty="0" smtClean="0">
                <a:solidFill>
                  <a:srgbClr val="01047F"/>
                </a:solidFill>
                <a:latin typeface="Calibri"/>
                <a:ea typeface="Times New Roman"/>
                <a:cs typeface="Times New Roman"/>
              </a:rPr>
              <a:t>30°C, 48h</a:t>
            </a:r>
          </a:p>
        </p:txBody>
      </p:sp>
      <p:pic>
        <p:nvPicPr>
          <p:cNvPr id="26" name="Picture 102"/>
          <p:cNvPicPr>
            <a:picLocks noChangeAspect="1" noChangeArrowheads="1"/>
          </p:cNvPicPr>
          <p:nvPr/>
        </p:nvPicPr>
        <p:blipFill>
          <a:blip r:embed="rId9" cstate="print"/>
          <a:srcRect/>
          <a:stretch>
            <a:fillRect/>
          </a:stretch>
        </p:blipFill>
        <p:spPr bwMode="auto">
          <a:xfrm>
            <a:off x="5508104" y="1538838"/>
            <a:ext cx="1499937" cy="2250202"/>
          </a:xfrm>
          <a:prstGeom prst="rect">
            <a:avLst/>
          </a:prstGeom>
          <a:noFill/>
          <a:ln w="9525">
            <a:noFill/>
            <a:miter lim="800000"/>
            <a:headEnd/>
            <a:tailEnd/>
          </a:ln>
        </p:spPr>
      </p:pic>
      <p:sp>
        <p:nvSpPr>
          <p:cNvPr id="32" name="Fumetto 4 31"/>
          <p:cNvSpPr/>
          <p:nvPr/>
        </p:nvSpPr>
        <p:spPr>
          <a:xfrm>
            <a:off x="6708022" y="918239"/>
            <a:ext cx="2195736" cy="1296144"/>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p:cNvSpPr/>
          <p:nvPr/>
        </p:nvSpPr>
        <p:spPr>
          <a:xfrm>
            <a:off x="7029962" y="1064229"/>
            <a:ext cx="1584176" cy="1015663"/>
          </a:xfrm>
          <a:prstGeom prst="rect">
            <a:avLst/>
          </a:prstGeom>
        </p:spPr>
        <p:txBody>
          <a:bodyPr wrap="square">
            <a:spAutoFit/>
          </a:bodyPr>
          <a:lstStyle/>
          <a:p>
            <a:pPr algn="ctr"/>
            <a:r>
              <a:rPr lang="it-IT" altLang="it-IT" sz="1000" i="1" dirty="0" err="1" smtClean="0">
                <a:solidFill>
                  <a:srgbClr val="002060"/>
                </a:solidFill>
                <a:latin typeface="Calibri" pitchFamily="34" charset="0"/>
              </a:rPr>
              <a:t>Ozone</a:t>
            </a:r>
            <a:r>
              <a:rPr lang="it-IT" altLang="it-IT" sz="1000" i="1" dirty="0" smtClean="0">
                <a:solidFill>
                  <a:srgbClr val="002060"/>
                </a:solidFill>
                <a:latin typeface="Calibri" pitchFamily="34" charset="0"/>
              </a:rPr>
              <a:t> </a:t>
            </a:r>
            <a:r>
              <a:rPr lang="it-IT" altLang="it-IT" sz="1000" i="1" dirty="0" err="1" smtClean="0">
                <a:solidFill>
                  <a:srgbClr val="002060"/>
                </a:solidFill>
                <a:latin typeface="Calibri" pitchFamily="34" charset="0"/>
              </a:rPr>
              <a:t>generator</a:t>
            </a:r>
            <a:r>
              <a:rPr lang="it-IT" altLang="it-IT" sz="1000" i="1" dirty="0" smtClean="0">
                <a:solidFill>
                  <a:srgbClr val="002060"/>
                </a:solidFill>
                <a:latin typeface="Calibri" pitchFamily="34" charset="0"/>
              </a:rPr>
              <a:t> </a:t>
            </a:r>
            <a:r>
              <a:rPr lang="en-US" altLang="it-IT" sz="1000" i="1" dirty="0" smtClean="0">
                <a:solidFill>
                  <a:srgbClr val="002060"/>
                </a:solidFill>
                <a:latin typeface="Calibri" pitchFamily="34" charset="0"/>
              </a:rPr>
              <a:t>O</a:t>
            </a:r>
            <a:r>
              <a:rPr lang="en-US" altLang="it-IT" sz="1000" i="1" baseline="-25000" dirty="0" smtClean="0">
                <a:solidFill>
                  <a:srgbClr val="002060"/>
                </a:solidFill>
                <a:latin typeface="Calibri" pitchFamily="34" charset="0"/>
              </a:rPr>
              <a:t>3</a:t>
            </a:r>
            <a:r>
              <a:rPr lang="en-US" altLang="it-IT" sz="1000" i="1" dirty="0" smtClean="0">
                <a:solidFill>
                  <a:srgbClr val="002060"/>
                </a:solidFill>
                <a:latin typeface="Calibri" pitchFamily="34" charset="0"/>
              </a:rPr>
              <a:t> </a:t>
            </a:r>
          </a:p>
          <a:p>
            <a:pPr algn="ctr"/>
            <a:r>
              <a:rPr lang="en-US" altLang="it-IT" sz="1000" i="1" dirty="0" smtClean="0">
                <a:solidFill>
                  <a:srgbClr val="002060"/>
                </a:solidFill>
                <a:latin typeface="Calibri" pitchFamily="34" charset="0"/>
              </a:rPr>
              <a:t>continuous fumigation at 0.5 or 2 </a:t>
            </a:r>
            <a:r>
              <a:rPr lang="en-US" altLang="it-IT" sz="1000" i="1" dirty="0" err="1" smtClean="0">
                <a:solidFill>
                  <a:srgbClr val="002060"/>
                </a:solidFill>
                <a:latin typeface="Calibri" pitchFamily="34" charset="0"/>
              </a:rPr>
              <a:t>ppm</a:t>
            </a:r>
            <a:r>
              <a:rPr lang="en-US" altLang="it-IT" sz="1000" i="1" dirty="0" smtClean="0">
                <a:solidFill>
                  <a:srgbClr val="002060"/>
                </a:solidFill>
                <a:latin typeface="Calibri" pitchFamily="34" charset="0"/>
              </a:rPr>
              <a:t>. </a:t>
            </a:r>
            <a:endParaRPr lang="en-US" sz="1000" dirty="0" smtClean="0">
              <a:solidFill>
                <a:srgbClr val="01047F"/>
              </a:solidFill>
              <a:latin typeface="+mj-lt"/>
            </a:endParaRPr>
          </a:p>
          <a:p>
            <a:pPr algn="ctr"/>
            <a:r>
              <a:rPr lang="en-US" sz="1000" dirty="0" smtClean="0">
                <a:solidFill>
                  <a:srgbClr val="01047F"/>
                </a:solidFill>
                <a:latin typeface="+mj-lt"/>
              </a:rPr>
              <a:t>Internal volume 3.3 m</a:t>
            </a:r>
            <a:r>
              <a:rPr lang="en-US" sz="1000" baseline="30000" dirty="0" smtClean="0">
                <a:solidFill>
                  <a:srgbClr val="01047F"/>
                </a:solidFill>
                <a:latin typeface="+mj-lt"/>
              </a:rPr>
              <a:t>3</a:t>
            </a:r>
            <a:r>
              <a:rPr lang="en-US" sz="1000" dirty="0" smtClean="0">
                <a:solidFill>
                  <a:srgbClr val="01047F"/>
                </a:solidFill>
                <a:latin typeface="+mj-lt"/>
              </a:rPr>
              <a:t>, endowed with continuous air ventilation</a:t>
            </a:r>
            <a:endParaRPr lang="en-US" altLang="it-IT" sz="1000" b="1" i="1" dirty="0" smtClean="0">
              <a:solidFill>
                <a:srgbClr val="01047F"/>
              </a:solidFill>
              <a:latin typeface="+mj-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igieneambiental.com/sites/default/files/images/productos/cabecera/icar-14.jpg"/>
          <p:cNvPicPr>
            <a:picLocks noChangeAspect="1" noChangeArrowheads="1"/>
          </p:cNvPicPr>
          <p:nvPr/>
        </p:nvPicPr>
        <p:blipFill>
          <a:blip r:embed="rId3" cstate="print"/>
          <a:srcRect/>
          <a:stretch>
            <a:fillRect/>
          </a:stretch>
        </p:blipFill>
        <p:spPr bwMode="auto">
          <a:xfrm>
            <a:off x="395536" y="116632"/>
            <a:ext cx="952500" cy="952500"/>
          </a:xfrm>
          <a:prstGeom prst="rect">
            <a:avLst/>
          </a:prstGeom>
          <a:noFill/>
        </p:spPr>
      </p:pic>
      <p:sp>
        <p:nvSpPr>
          <p:cNvPr id="8194" name="AutoShape 2"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data:image/jpeg;base64,/9j/4AAQSkZJRgABAQAAAQABAAD/2wCEAAkGBxQSEhUUEhMWFBUWGRgbGRgYGRkaGBwYHxgdHBgfHiAbHighGRwlHBkXIjEkJSkrLi8uHR8zODMtNygtLisBCgoKDg0OGxAQGywmHyQsLCwsLywsLCwsNCwsLCwsLCwsLCwsLCwsLCwsLCwsLCwsLCwsLCwsLCwsLCwsLCwsLP/AABEIALcBEwMBIgACEQEDEQH/xAAcAAEAAQUBAQAAAAAAAAAAAAAABQIDBAYHAQj/xAA8EAACAQIEBAQDBwQBAwUBAAABAhEAAwQSITEFQVFhBhMicYGRoQcUMkJSscEj0eHwYjNyshc0Q4KSFf/EABkBAQEBAQEBAAAAAAAAAAAAAAABAgQDBf/EACYRAQEAAgIDAAEDBQEAAAAAAAABAhEDIQQSMUEiUWEyM3GB0RP/2gAMAwEAAhEDEQA/AO40pWLxG86IXtpnK65Zgkc4PWpbqbGVStW4f44sOWW6GtETvqPoJB7RU7Z4pZdc63UKyBOYRJ2B6GsY8uGXyjMpVm7ikWMzquYwJIEmJgd4Bqs3ABMiNBvzMR+4+db3BXSlKoUpSgUpSgUpSgUpSgUpSgUpSgUpSgUpSgUpSgUpSgUpSgUpSgUpSgUpSgV4RO9e0oOdeN/DqWou21IVjBjZTygbgH5VpuciRm0beDoffvXcsVZzoy7SCNgfoQQfjXGOJ4R7Vx0uCSCZiJ+Q0Pwr53kccwu58rGUY/3p2Xy2YkKSQJ0nqO/9quWeJ3Cj2w7ZXEMs6emI/j5CsUEAyDPvuB+9eD0udJza1zo2Lgviq/ZQDPmXMshtYA3A6A1LcI8b3Q5F4B1LaECIBYH4gCQPhWjgwxHLce9XWJ0rU5s8Z1fi7db4Dx9cQ1xSMpUyve2TAPvP8VN1xm1iCptupKlT+xka9K3Lwd4ha5ee3dJJuEunQQPUo7RBFdXD5UtmOX1qVulKV4DXar2lKUClKsYrGJbjzHC5jAkxJif4pvQuX7yopZyFUaknQAVDcF8QDE3rqWx/TtgQx3YyZIH6dv8ATWkeKvE7YgtbXS0G06mNp9zJj2qX+zAD+t6TmGWWnSNYUD4En4Vzf+3tnJj8Z323ylKV0tFKUoFKUoFKUoFKUoFKUoFKUoFKUoFKUoFKUoFcu8ZXF+8uDbFo8yh/HzDHTciuo1oX2gx5i5kK6aPMg9REQpH81zeVP0bStVt5fyxp1NY1+0AQTsPlVdzDA6q2vaP4rFvW3A0aff8A3vXz7WHmK2BHIgfT/NL34Z584/bvWMHMFSpHIdJrKT8JB3Hv8fqazvfQZ/QDpPUdqzfOIylTlI6aEAiN+dYMjy9J77f6KrN30j4ERXlmsbNxDxPdfCpZBIMZWfmyjQa8jpr/AJrovCrmazaYxJRZjacomPjXHM0qIn07jn9K6n4NcHBWMuwWPiCQfqDXf4XJlllZlfw1E1SlYnFOIJYtm5cMAfMnkBX0LZJuqrxuOt2gDcYKCYE9a5b4m44cTczHRFzBR2nc9yIrD4nxi5ffNcYk9NlHsP5qN8zU/wCP9ivncvkXPqfGLXuTWt6+za8wa5bH4AMx01zSANfadK0u3Fbl9nVy4bjgaWgJbQatoFE7zv8AKpwf1wn1v9KUr6bZSlKBSlKBSlKBSlKBSlKBSlKBSlKBSlKBSlKBWpfaBa/pq3lK2sZ5IZT7cwY66VttWMdhhdtsjTDCDBg/MV58uHvhZBxW7HMkH25/AVaYPHpYNUrxLBvadkdCCDsSDpy1G/vUZcwo6EcoBr4l3vuMMa65/OvxG/wqhHGup9jof81U4cagk9dNv9j6VYa5O4k9RvTaPbTHIy9Pb47/AAqs3PQp7d4/arYSdQRO0dR+xq0rHyyOnc/6aXtU1ZuEAHoNeZjrXT/AX/srfu//AJGuR27xKLqY5E/UfX411/wO84K1H/L/AMj9a6fB/u/6WJu9dCKWbQKCT7ASa5Z4z8RDE3VS202l1WAQSSup16bVKfaXx/KVw9tiCPVcIJGhEBdDqCGk/CuavilV1ViN9OvYV7+Ry3K+mK1nO5JidY31+tX7S9fjrz0rFw9wFvQCxZgoA1Mk6x7d4inF+GuMVYJtqFnLlS62YyPzMdJ9gP5rHD42XJLfiTHbPtEscqjM2sAactd9AB1qrw747GCa+ty3ZR5yhnvMZjkFS2dJ5yJ06Vrl9fMsYi7YxFxbtu7kEtkJtmPSYjnP/wCameI8Af7kEW8t5VGZg6iQ0yWUj4zmneZ5V28PjY4d3utSabl4K+0t8W7rfs21CnRrVwtI5nKwBIGmoM9q6OrAiQZB2NfPmN49h72Gt3rTeVigQBlHq0/FmH6QJMn+a6z9mfGVxPD7B80PcVALgkZ11OXMOUrHY8q97NK2ulR3G+Krh0zESzGFWYkxOp5AAan/ABXMv/Uu7dzWnuW7RbMJtKxcawqoWJlm1MxoIgSdJJtHXqV854C9irWMGZsZluEgBsQ4aOs5voamcf4h4jct4iwly8DZMhpW2+Qj05m1Zjodjr8gL6rp3Olcw+zvxfd8lWxhIswf6ruWKkc3kSAddZPLaugcJ41YxK5rF1bg7f51jvUs0jPpSlQKUpQKUpQKUpQKUpQKUpQKUpQa54u4G19cyMSR+TLb1HYkSPnXM7uEIMK5HUaECu31G8V4HZxCw6xGxXQj5b1x8/je99sb2mnHGsvzf6fL41Ya0/6uU1uXFfBdy0CVYsoklpVQB3zHf6VrF7AtH4m66jrtyr5+eOWF1ds2MEo/M6ew/f4xVjEg7xGke4/isq7wwiQxbTlBJ/x8asLgSfw2/ixn2rG4izhb/pyfmAPyH+9a639md8NhSoM5HI7agHT61zNOB4nL5qWLjrqJCk+mOUaxM+1Tf2fYm+l67bsrL5NbbkprMzsfUOQPfWvfgvpyTLTUa/x29cuX7hc5rjMw/wDsDAA7aQOgq9gEt4xLeGRijIoa6wGV1YbnXmToO0nkKwuLWLqOyMjG6GjLzz/53nXmaiRi7lhyHe5Zuj8wbRhuARqDEn513eDLq2xqMS4p4biRdQ58rsuY8zAmY1nK8/A1Zx3FsQ943S8QQRrKgDUR/utUcK4Vdxt1rVq4SpOe47fhB/V7+28x3FGP8KlWuqrofLyzBIkE6mNTpzG9drSPw2JZnutkLi4xOkjUmTHzrNPGWS2V+8XVGUqbezEEbHoO9TWJ4vas2LVi2gbLJdlGjXAdwY1Xp2isTxBxW1ibC3LmHy3rbgZhorJ0MRPL21oIfD27122MokT6mCwE5CT0M10L7M38gs9q6c6GSJ9LqORHQjnuKiPDnihES4PI0YiFUrl2iD8AK1xMXF5haFwPcLAJb77AVR0z7eMct/CYK/ZclGLHQn8LKILRt6hGvOuU8I4o2GZL6lWIbY6nbX200mtk8d4K5g7ODRLwu2LmGAYq0obmdndY5AG4I/gzWkIF3IOUESAYOvT5Gsf4G5Y7xRcvXVuoo0jLJHxmrXEuI3uIYjNbATy0YNlO66TJkb7VaxOD4eLtsDzBbK+v1AnUaaxy51E+c2GuXrSscuYqWUTIB0+kfOtWjb+A8GxYwzMl6LdyAy75VJgkztp0/wA1NeDsbjEdzbu28tq4Dky/kn1RH4TEgjrOvOtK4XxZrdp0+8f02HqA0eOYHSatWL7i3mezdW0x1dSTn1Jhm6TOmgk7UWPq7DYhbiK6EMrAMpGxBEg1drmfgDxL5FtUxbWrFlkTyDOk81JOitGXTn710mzdVwGUhlOxBkGs2aYV0pSoFKUoFKUoFKUoFKUoFKUoFeE17Wu+KuNNZi3bHrbUkgZcuojXescnJMMfaj3i/iuzakIyu3Ygr7GDNaXxrxNfuBmR7UpqFDKpnluC0waheLcQFt4vockEnKAZPJdNVB1+VaTexgts918AAlwejNmAHseR5yK8ePi5OX9XJ1P2/wCrps2M4hdCJiL7wLrAE5s5g6mdNNNfhUb4xxtlcSirduBBBch2Mqemuk1p/GbtwHKS6puqPOgOvP8Aeoxnka79a98eLjw+Q06dg+L23J+6XriKokgkg85I16D6it88LcFv3LIxNm+Vvhjq5zrcGUSCTJ6jn/Ncd4Xh7eHw5vYgBmugraT9K83PQk7f5rYvAnj5cG621SEIAygkBztLbw3PNHavG+Lj7++9fwmmzeP+L3bV63ebDZLwtujj8pMiGU8zGYe3OtL4rj8M+GuPdDfeWJjQghZ9MH8JWIJ359q6Jx3xhb4igwvkR5sDMSSVM6MpAgEdfhFcs8aYK/hG8r8VpFULdjeABBnQMNo/0evDy45TUu1nbC4FxXykuC3d8osYbQSyjblod9qsW8YFZnW+QxDSSJJnfca1lW7WFXCE3C33hiSOgB20IgyNZ3HKo7C4BLjW081QrSSx0ybzI5n0wPcV7Ks4PimUAZfSNABqR/es3EYJnTzrzZV/IvXXkP3NZowWGcvatM2cD+kzEAMw3B6ZuVRdu8rHJflSkgAk6QTIjkZqCT4twW2li3fw17ONA9v82Y7ERHp5dRV7wxw7Jft3LpeyLki2+kknaDEGoe7xBF0tAf8Ad0PbvUrjuPM+ESwyrkSGGYnOSP09KvWxEYxm857N1gAHuSUVfU8nXqVJ5TpNYV20uYg6EbHl25/WqcdIuElcp0MHoRpVgksZjly6Cs0SOW5bkNa1QSTE6dTGkba1dwNxfLebYd2beB6QNdO5J+grBTGkA6TIg6nX61VYwzDJDiW1gMBHSTsD2psT/EHtPh0jCi3cU/iUnURqAvPr8KucK41dso9oXJRgQUdNdZBAB2P7VB2sVmJkM2gCifiZIA+Xt0qbxuLz4cf0VtPIz3J0aTvB5nWe57VqCvgr3yyWwmQIyAeYzeljqCAT+ExuBXePs+xl5jet3kC5BbIgyCxzgkfBVr584tirpaz5l0s2TKCABAn0yRudzrXV/sr4muH8x8XiADcVQCx/SdIHxPypflHXqVZwuKS4ua2wdeoM1erDJSlKBSlKBSlKBSlKBSlKCL4/xlMLbzMZY6KsgE9/b4Vy3imPu3cz5mLxoSZ15ADbfSK6zxHhNm//ANVAxGx1DR0kax2rSvHvBkw+HU4f0XA+YTrmjWDPIRsO9cvJw8nJyS76lRy3H4e9h8UrYu5nVod0EHNBAy/CdudZHjDxPbu5QozICCQR05Qdq1vxXxS9cu+a8LGwBkd/hVnjt655aZrLp5ig6gjQ66GNRp79q7ttL+Kv3uJXjpmVJIBhYQDX1cp09yaj8XwVhZW7lyqSQBmDSQY23Gvv8KzuG3ntYWLWUG6ZZp9UDQL2jX51B4viDMFQn8BMR33+tZsn1Ulw7hnmMy3rptsg2cNoOh0hR7xVrDYUW3L+Yge2dA0lW7gxHsJqcv8ADcZif6gDWxcZAmuVnhYGm8RmaTpFZ2Nt3LBt4PNh7qt+JIKEmCTmcGRJ0B9var6ywZPhziC3Ltsm9rOYroo0InsRJG38VDeOuKvduvYt3EvWi5ZCpBnMZiTGgZo06dtMTE8QS1cL2lfDPbHoQw4zgwwMzvqJ7V7Zwx4liAoC2rjLmLRCkgSxjnI6V44cOOFvr+STTB4naxNpLbvqlwDKRBAO2U9CI9qjFxxDBoEgEbb/AOzUpirt+wz2s4MPJGhXMDOgj6VF2b/lsZRSYMZhsev0r0oyLXEQfxrPtvVtCGuZycuoOuo359e9UCDbaQAZXX5zpTCYjLqVnpQXsbhjYcZHV1IkMsHToRurdjUhh+Am5hbmJ85c6GchIkrGpn9Q6f4qGF8M8vt2q3cuydNByFBXdum4wOUT2G5/v7VcC3bJV8rJmBKmNxsY6jeveGYny2zAEsQQsGIJ0J2OsT862y9jbn3dbN61HkOjZiQW1EBBG+aYMcppro+1p9zEBlgqAZ0IGvcHrVq1dZSCDBrcMPwpkv27L4bLKgMoYhrnMnMdvh0irl/hmEt32tX0vIpGgiXQ8uXqFXQ06zbZm9O5qRXiJcC1cUMB3j1cjPaTUtb4dg2tel7gvK49QGmUnWQNo6iok8Eu5DdVCyIfUe/+9aglsRhredLir5MxIzFwYXc5tt6ksVcw5XMWaQoRWBj167D8wPP3Fa3exakoNM3MkenWBvrqI9q88Q4S5buZbjhhlDIU/AQenStbV0zwV4xx9sOEsrdVQFPmEoSRsdJ1jSuw+H+MrireYDKwjMszE7EHmK+XfDd68xKpdZTGwk/sK2HwrxtcHimZ3u23yxoWIMbGNmB6GmtsvpWlRvhzioxeGtXwCudZg6QQSD9QakqwhSlKBSlKBSlKBSlKBWifakzNbRLf41m5pvpoPnJ+Rre65B9seIP3i35VwoyoFeCJyk5gY6Cd61j9WOV8ZtqLqs15LluVJUCGHXlyNXOP4i66Bnus0DSY/jtWT4rVBOgz6goBseo/4ncVE2sKRYDXLrghlK28pKlNDqeU1qi7a4Jft2QTcVM4zi2SM8HmQduWm+u1SA8GFTh1MvcuzmTbKSJUkwdANSKtfebdxluKAYIOXZuke/T2qVx+Mv4a45aVZAqqZDwrLM6zv+rqDUkayU8S4jftXTbz53QhFa2G1VlgczB0jLGu804r4TFq0Llxz94cghGGdieh1hd9gD71R4d8P5ne/dvsgADlwfUGOo12zRBnkCNNaj04s5ueYtxnylTmYD9bKs6wYGQ69+lVGVjPDjYRrd+5bt3wWym3cZ9yYltdTPMentV0cNW/cv2rVr7vfBQrlY5UXa5JH5Sp+oqK8QcUv4hiLl1fTyAgT1mT9DVPBeP3rTu0hy6EEsCNARBJGw2EkRy71OhLYy1icRilsOLZWyMwtIYQgaCDuWPc8j3qxxTxV6lKWzbvBTbusAmuvMMpkCD0Ou4qJ4fj79q6bkZ2bfXc8jP+6Vdv8WXJd8y0rXndSxI3Odi2XmBEL8t6bF5ThHwj23IS8mY23K5XbUkAgToZIjlWqydAJ7e9bfxe7hbls3FcZnM5d2knUH/jp8NOWlYvHsDhVt2vI81LmVmbzFZQ8RtI0P4iI05cxUo1p5nWpXCYRUteczKTMKm5J55ug/vUbMxJ+f0rKsoAPWG9QOX37dddKkE5c4bh7Qstduhmc5nW2RkW2eUjYmeR61Q+OtpjWa1DWkZWthiSJAGpncj+BWPhuHXWCJBh1zSViFLATM+rfl/mpPg33O3h7t29le6CUS2dwvIxuSZmeWtaFF7j927fFzzQpBlQVIEdpqjiOMxGNum4CWFtCC4EDKNP3J71M+GsXg7lp7F9V9WYhiNR7E9KhbPGWC3MOgthA5MwEzLyBH1pdnSTv8Pu4TB2ylpHDuGZ5lgfyjUCBWVxDxOwtZ0spZdly3M0FHnb09RqZ996wsT4hujCNauBQNw0yTGoCjmax+G4LB37dw3b5QogZBAT1ker065iSAKv8QTPCODtcF4DDWiEUKyMdWgTIIkAmd5rROL4fLcKoxdQoIOumgzD4HSth8O8cv2HYpcWTIIcGPTpI1GwisjBY/C+a/mo90kD+omgzES0D/u69Kmtzo/PaH8LcXbDPmCZus6GKnWtNiLvmPIu3CuW2IAjU7nlA361Ccdxmcw6jOsARKsQRMtG+hFZo4JdFlMRnhYEjM0rG3U/AUg+mvD6W1w1oWgAgQAAGYI3HvMz3qQrRfshxitghbE5kJbWdQzEgid9Z+db1Wb9ZKUpUClKUClKUClKUCuUfbPwQG5YxGQvm/puoEmBqD7xm+VdXrWvHvCbmJwx8gkXbZzoP1QCCvxBNWLHz9x0XHCGBLCAdpUaAkcuk1jeabaKl1kMekOpJXQDSdpgisniuGa3d83IwEkFSCCp/MpHI1D8QRLg9JE9Nj8q3RP8BvW7QclFYX9M8g5NSp/g1F4jDu7tcuO1wJCAzzMhe5gSdOlZfhvIqRcUXEtksU2JnTXsCVPwqjiKTZlUawha5lUahgYMSd9R9BS/FirimIZbRUs6q0AhYKP6REEjQlMoI0r3wti0wwZmQuR+GCpysRqW13ggCO/eveF4hboQX7bsltlNwHWZ3021yrOgOhqzxo2nvMMO4tIPUqkZVk6sB05GNpmn8jCfiAJd3s5c1wMcoGqkQV7bAyOc9av8VxdhbOHVFRjGdyD6tRqrEGQT0J0ivMJwS/iPWmUhRJJYBFEabakkawO015geGXrq57aB1SQdVc+kQSAPVB5b1Bj464qXMuGOZSAfVyMaiecaajrB2msbCY4AkXBpA+dZWCbOxc6FZULER1nvUZxLVyAKx7/q0uumdfdShKjQ9oJ7e1SXiPxGuKwyJkZXVpmIABBGXvMj5VD8OxZMIFLHYRVzFKbggaZSZGhOYaR+9b2iNsXmtuGGjKdKvYt3LTc3IOveZrzH3F81ii5VBAA3iAB8TpPxq3ezPDHppqNhWUTj8QuX7ltmvAelAQBrlWNAPzMSBXl3BPZJDWyc7MVV1hso5n4Rt3rA8OYs2cRbuKJZTIExyI3gxUrjsfiHxHnSysp9IB0UfzOs1qKjlx6n/p2vXy7f3rPw/BFVkGJeGcy4/Mo9+pq3x/FM90XibavCyE0aQdDHM857VbbLeYkXCWOpzbz/ADU+iW8RcGt4FZtlb6XkZRnEshMaiDAI1hoqz4c4DiLzEW2VcqgjONDO0e8TNR3FLyhQrk3GO8GMoG2sH5RUjhcbiPM8y3dGoCiJ0A0G/Md6v5PwyODeH1uXWsYu4Vc5yVU7PmgGdj1joayeAYzyluYbyEugsQrnT/jJ5wOVReLuoL6qzkXYlnBgycxgnrBHzqWwmHu2DbvW7avbhQrFtM5LGSBqdCBrG1WTRa1PG3Ge/cYEQWZQf+K+kfQCpTCYq8LZU3PQuoEc+U9ah+KIUv3Ah/Mdtp5/Wak+HLmXIVJZmWGLba66c6k+kdA+xjGYm5jUUmLSI5YDbUQPYTGld3rn32S8KbD4ZmcBTdaQIg5BoPnqa35XqZRKrpSlZQpSlApSlApSlBSatPV+qStWUaV9oHhpsdYyoQrocyk7HSCDFcNxngXGpcy+Q2/4hBX3mvqRrdWLuFB5Vdrt804PwtirNyXClSCrRMweY03BAPwrPxV51vW7TZSqa2iVEqYlBGx19P0713fE8KQ/lFaj4s8GpftkosXVEoQYnnE/t3rULY5Ld4tcN12uQUYawNQRtH1071HcVuJ6lI11Gun71OtZUXGF629u4u86QZ/F8DB0qO40j3DF12PvH8DWrRYwEeW6ozKCdQrEAiNJjerOEs+VOR7lvrlcr+1YmDbKHOcoFHoABJYnlO0bEz17V5bvsw9ZJ110gR8tetQV4Dhdy/cAsuMzFjDmNAREkzJMn5VFX0YOQ0hgYPYgwambfD4fNnbtGlV4c27bOtxZR9Ad8h5n32+VZuKsLDqxvBVu2yw2YyBPZsszTiHD7mHuQcpzCQyklSOcc9DyNeLh0YAETykaTGk1n4PCLmBI0AOp1JP9oppEHdsnX3mvWZYCgQeZO9bLcw6VBcSsRcgDp/mmlZeDa0MM2a3mulvS0GQvv7zVL4tlt5lcHWCrTnHQ7QR3mrmDfKuVuXyr3FX1iBGpH71RTw7RWfJ5jNIBMZR1Mbk1l4mBZBFlEddWZSfVpEZdpOhntWPhWKmI0NeYjicsFRTpOY8/hT4vWlHCyC39bD+YhmcsKwmNQe0fU1YxFt7VxktM6qfUBoWg7SQN45ipHC4u2CMzHU/pb+1W2vN5rM5gNsI2UGF7wQKaZSeEdb2GWz91XzB/8zAFtJJJ5sT0NZHAcJfe06pcYlVOQclZtJjsCY6Vd4Jh3xJNnDCXYHMzDKuXmBPX27c66t4N8JnDITdZXuNyUQqjoNNT3rWhzHg/2e3XabrfIaz8a3/wj9n9rDv5tybrD8IYAKvw5mt8s4UDlWZbs1n4XLazbt1k21q4qVUBUtQFe0pWQpSlApSlApSlApSlAqkiqqUFl0rEvWJqQivCtalGq8V4StwepQdCNtY9965F4i8IYmy/9MF7IMjYso3AIImJ00NfQjWQasXcArbir7Lt8r/eRGVwFIJ2Gm/TftWPiDKlUg99q+iuLfZ1g77ZmtAN1WV+cETUHxT7IrFyPLdrRHQAj5U2vThSLcCwGjb3q9aRmj0muxYX7F0BBfEMw6BQJ+prZMP9nlhRESKHTh2H4U51ymakLPBHO6mu64fwnZQABdvjWWvALQ/KKbibcHHAm/Sawcf4YuNqqmRtpX0UOCWv0iqxwe3+kU3Db5eXgeIGjWWHcbfKrOI4HfBnyWYdgSRX1R//ACLf6RXo4Ta/QKi7n7Pl3DcDxLiPKdR1IIP96u2vBWMB/p2yw6bGvqBeG2x+UVcXBoNlFQ3Hz3wjwBinP9S2UHSQf2qc/wDSa7cuZvNyAxIIkj21rtotAcqqy1dptqPhjwbawawglj+Jjuf7DtWyJhorLilPZFpbVXAK9pWQpSlApSlApSlApSlApSlApSlApSlApSlApSlApSlApSlApSlApSlApSlApSlApSlApSlApSlApSlApSlApS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26" name="Picture 14"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13328" name="Picture 16" descr="http://visualsunlimited.photoshelter.com/img/pixel.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8" name="Rectangle 2"/>
          <p:cNvSpPr>
            <a:spLocks noChangeArrowheads="1"/>
          </p:cNvSpPr>
          <p:nvPr/>
        </p:nvSpPr>
        <p:spPr bwMode="auto">
          <a:xfrm>
            <a:off x="1979712" y="764704"/>
            <a:ext cx="525658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solidFill>
                  <a:srgbClr val="01047F"/>
                </a:solidFill>
                <a:latin typeface="+mj-lt"/>
                <a:ea typeface="Calibri" pitchFamily="34" charset="0"/>
                <a:cs typeface="Times New Roman" pitchFamily="18" charset="0"/>
              </a:rPr>
              <a:t>Berries: scheme of treatment and analysis </a:t>
            </a:r>
          </a:p>
        </p:txBody>
      </p:sp>
      <p:pic>
        <p:nvPicPr>
          <p:cNvPr id="11" name="Picture 2"/>
          <p:cNvPicPr>
            <a:picLocks noChangeAspect="1" noChangeArrowheads="1"/>
          </p:cNvPicPr>
          <p:nvPr/>
        </p:nvPicPr>
        <p:blipFill>
          <a:blip r:embed="rId5" cstate="print"/>
          <a:srcRect/>
          <a:stretch>
            <a:fillRect/>
          </a:stretch>
        </p:blipFill>
        <p:spPr bwMode="auto">
          <a:xfrm flipH="1">
            <a:off x="395536" y="2276872"/>
            <a:ext cx="1272890" cy="861083"/>
          </a:xfrm>
          <a:prstGeom prst="rect">
            <a:avLst/>
          </a:prstGeom>
          <a:noFill/>
          <a:ln w="9525">
            <a:noFill/>
            <a:miter lim="800000"/>
            <a:headEnd/>
            <a:tailEnd/>
          </a:ln>
          <a:effectLst/>
        </p:spPr>
      </p:pic>
      <p:pic>
        <p:nvPicPr>
          <p:cNvPr id="12" name="Picture 3"/>
          <p:cNvPicPr>
            <a:picLocks noChangeAspect="1" noChangeArrowheads="1"/>
          </p:cNvPicPr>
          <p:nvPr/>
        </p:nvPicPr>
        <p:blipFill>
          <a:blip r:embed="rId6" cstate="print"/>
          <a:srcRect/>
          <a:stretch>
            <a:fillRect/>
          </a:stretch>
        </p:blipFill>
        <p:spPr bwMode="auto">
          <a:xfrm flipH="1">
            <a:off x="1455218" y="1799238"/>
            <a:ext cx="1166815" cy="853550"/>
          </a:xfrm>
          <a:prstGeom prst="rect">
            <a:avLst/>
          </a:prstGeom>
          <a:noFill/>
          <a:ln w="9525">
            <a:noFill/>
            <a:miter lim="800000"/>
            <a:headEnd/>
            <a:tailEnd/>
          </a:ln>
          <a:effectLst/>
        </p:spPr>
      </p:pic>
      <p:pic>
        <p:nvPicPr>
          <p:cNvPr id="13" name="Picture 4"/>
          <p:cNvPicPr>
            <a:picLocks noChangeAspect="1" noChangeArrowheads="1"/>
          </p:cNvPicPr>
          <p:nvPr/>
        </p:nvPicPr>
        <p:blipFill>
          <a:blip r:embed="rId7" cstate="print"/>
          <a:srcRect/>
          <a:stretch>
            <a:fillRect/>
          </a:stretch>
        </p:blipFill>
        <p:spPr bwMode="auto">
          <a:xfrm flipH="1">
            <a:off x="1455218" y="2807350"/>
            <a:ext cx="1243598" cy="819972"/>
          </a:xfrm>
          <a:prstGeom prst="rect">
            <a:avLst/>
          </a:prstGeom>
          <a:noFill/>
          <a:ln w="9525">
            <a:noFill/>
            <a:miter lim="800000"/>
            <a:headEnd/>
            <a:tailEnd/>
          </a:ln>
          <a:effectLst/>
        </p:spPr>
      </p:pic>
      <p:pic>
        <p:nvPicPr>
          <p:cNvPr id="15" name="Picture 4" descr="C:\Documents and Settings\Administrateur\Bureau\LAB PHOTOs\Tofs\photos sortie  agrumes\SAM_1561.JPG"/>
          <p:cNvPicPr>
            <a:picLocks noChangeAspect="1" noChangeArrowheads="1"/>
          </p:cNvPicPr>
          <p:nvPr/>
        </p:nvPicPr>
        <p:blipFill>
          <a:blip r:embed="rId8" cstate="print"/>
          <a:srcRect l="5933" r="5933" b="8884"/>
          <a:stretch>
            <a:fillRect/>
          </a:stretch>
        </p:blipFill>
        <p:spPr bwMode="auto">
          <a:xfrm>
            <a:off x="3543450" y="2231286"/>
            <a:ext cx="1440160" cy="1340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4" descr="http://www.ilsacchetto.it/public/6849197_DISEGNO.jpg"/>
          <p:cNvPicPr>
            <a:picLocks noChangeAspect="1" noChangeArrowheads="1"/>
          </p:cNvPicPr>
          <p:nvPr/>
        </p:nvPicPr>
        <p:blipFill>
          <a:blip r:embed="rId9" cstate="print"/>
          <a:srcRect/>
          <a:stretch>
            <a:fillRect/>
          </a:stretch>
        </p:blipFill>
        <p:spPr bwMode="auto">
          <a:xfrm>
            <a:off x="6351762" y="1943254"/>
            <a:ext cx="1238225" cy="1627381"/>
          </a:xfrm>
          <a:prstGeom prst="rect">
            <a:avLst/>
          </a:prstGeom>
          <a:noFill/>
        </p:spPr>
      </p:pic>
      <p:sp>
        <p:nvSpPr>
          <p:cNvPr id="21" name="Freccia in giù 20"/>
          <p:cNvSpPr/>
          <p:nvPr/>
        </p:nvSpPr>
        <p:spPr>
          <a:xfrm>
            <a:off x="6999834" y="3599438"/>
            <a:ext cx="484632" cy="97840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67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1047F"/>
              </a:solidFill>
            </a:endParaRPr>
          </a:p>
        </p:txBody>
      </p:sp>
      <p:sp>
        <p:nvSpPr>
          <p:cNvPr id="22" name="Rettangolo 21"/>
          <p:cNvSpPr/>
          <p:nvPr/>
        </p:nvSpPr>
        <p:spPr>
          <a:xfrm>
            <a:off x="7863930" y="4967590"/>
            <a:ext cx="1100558" cy="369332"/>
          </a:xfrm>
          <a:prstGeom prst="rect">
            <a:avLst/>
          </a:prstGeom>
        </p:spPr>
        <p:txBody>
          <a:bodyPr wrap="none">
            <a:spAutoFit/>
          </a:bodyPr>
          <a:lstStyle/>
          <a:p>
            <a:r>
              <a:rPr lang="it-IT" dirty="0" smtClean="0">
                <a:solidFill>
                  <a:srgbClr val="01047F"/>
                </a:solidFill>
                <a:latin typeface="Calibri"/>
                <a:ea typeface="Times New Roman"/>
                <a:cs typeface="Times New Roman"/>
              </a:rPr>
              <a:t>24°C, 72h</a:t>
            </a:r>
          </a:p>
        </p:txBody>
      </p:sp>
      <p:grpSp>
        <p:nvGrpSpPr>
          <p:cNvPr id="33" name="Gruppo 32"/>
          <p:cNvGrpSpPr/>
          <p:nvPr/>
        </p:nvGrpSpPr>
        <p:grpSpPr>
          <a:xfrm>
            <a:off x="6351762" y="4751566"/>
            <a:ext cx="1584176" cy="1413738"/>
            <a:chOff x="6156176" y="4365104"/>
            <a:chExt cx="1584176" cy="1413738"/>
          </a:xfrm>
        </p:grpSpPr>
        <p:pic>
          <p:nvPicPr>
            <p:cNvPr id="20" name="Picture 2"/>
            <p:cNvPicPr>
              <a:picLocks noChangeAspect="1" noChangeArrowheads="1"/>
            </p:cNvPicPr>
            <p:nvPr/>
          </p:nvPicPr>
          <p:blipFill>
            <a:blip r:embed="rId10" cstate="print"/>
            <a:srcRect/>
            <a:stretch>
              <a:fillRect/>
            </a:stretch>
          </p:blipFill>
          <p:spPr bwMode="auto">
            <a:xfrm>
              <a:off x="6156176" y="4365104"/>
              <a:ext cx="1512168" cy="1358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Rettangolo 22"/>
            <p:cNvSpPr/>
            <p:nvPr/>
          </p:nvSpPr>
          <p:spPr>
            <a:xfrm>
              <a:off x="7215849" y="5517232"/>
              <a:ext cx="524503" cy="261610"/>
            </a:xfrm>
            <a:prstGeom prst="rect">
              <a:avLst/>
            </a:prstGeom>
          </p:spPr>
          <p:txBody>
            <a:bodyPr wrap="none">
              <a:spAutoFit/>
            </a:bodyPr>
            <a:lstStyle/>
            <a:p>
              <a:r>
                <a:rPr lang="it-IT" sz="1100" b="1" dirty="0" smtClean="0">
                  <a:solidFill>
                    <a:srgbClr val="01047F"/>
                  </a:solidFill>
                  <a:latin typeface="Calibri"/>
                  <a:ea typeface="Times New Roman"/>
                  <a:cs typeface="Times New Roman"/>
                </a:rPr>
                <a:t>NYDA</a:t>
              </a:r>
            </a:p>
          </p:txBody>
        </p:sp>
      </p:grpSp>
      <p:grpSp>
        <p:nvGrpSpPr>
          <p:cNvPr id="41" name="Gruppo 40"/>
          <p:cNvGrpSpPr/>
          <p:nvPr/>
        </p:nvGrpSpPr>
        <p:grpSpPr>
          <a:xfrm>
            <a:off x="5292080" y="2663335"/>
            <a:ext cx="1029979" cy="484632"/>
            <a:chOff x="5292080" y="2663335"/>
            <a:chExt cx="1029979" cy="484632"/>
          </a:xfrm>
        </p:grpSpPr>
        <p:sp>
          <p:nvSpPr>
            <p:cNvPr id="25" name="Freccia in giù 24"/>
            <p:cNvSpPr/>
            <p:nvPr/>
          </p:nvSpPr>
          <p:spPr>
            <a:xfrm rot="16200000">
              <a:off x="5590539" y="2416447"/>
              <a:ext cx="484632" cy="97840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67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1047F"/>
                </a:solidFill>
              </a:endParaRPr>
            </a:p>
          </p:txBody>
        </p:sp>
        <p:sp>
          <p:nvSpPr>
            <p:cNvPr id="26" name="Rettangolo 25"/>
            <p:cNvSpPr/>
            <p:nvPr/>
          </p:nvSpPr>
          <p:spPr>
            <a:xfrm>
              <a:off x="5292080" y="2769456"/>
              <a:ext cx="1010213" cy="261610"/>
            </a:xfrm>
            <a:prstGeom prst="rect">
              <a:avLst/>
            </a:prstGeom>
            <a:ln>
              <a:noFill/>
            </a:ln>
          </p:spPr>
          <p:txBody>
            <a:bodyPr wrap="none">
              <a:spAutoFit/>
            </a:bodyPr>
            <a:lstStyle/>
            <a:p>
              <a:r>
                <a:rPr lang="it-IT" sz="1100" dirty="0" smtClean="0">
                  <a:solidFill>
                    <a:srgbClr val="01047F"/>
                  </a:solidFill>
                  <a:latin typeface="+mj-lt"/>
                </a:rPr>
                <a:t>4°C </a:t>
              </a:r>
              <a:r>
                <a:rPr lang="it-IT" sz="1100" dirty="0" err="1" smtClean="0">
                  <a:solidFill>
                    <a:srgbClr val="01047F"/>
                  </a:solidFill>
                  <a:latin typeface="+mj-lt"/>
                </a:rPr>
                <a:t>for</a:t>
              </a:r>
              <a:r>
                <a:rPr lang="it-IT" sz="1100" dirty="0" smtClean="0">
                  <a:solidFill>
                    <a:srgbClr val="01047F"/>
                  </a:solidFill>
                  <a:latin typeface="+mj-lt"/>
                </a:rPr>
                <a:t> 7 </a:t>
              </a:r>
              <a:r>
                <a:rPr lang="it-IT" sz="1100" dirty="0" err="1" smtClean="0">
                  <a:solidFill>
                    <a:srgbClr val="01047F"/>
                  </a:solidFill>
                  <a:latin typeface="+mj-lt"/>
                </a:rPr>
                <a:t>days</a:t>
              </a:r>
              <a:r>
                <a:rPr lang="it-IT" sz="1100" dirty="0" smtClean="0">
                  <a:solidFill>
                    <a:srgbClr val="01047F"/>
                  </a:solidFill>
                </a:rPr>
                <a:t> </a:t>
              </a:r>
              <a:endParaRPr lang="it-IT" sz="1100" dirty="0">
                <a:solidFill>
                  <a:srgbClr val="01047F"/>
                </a:solidFill>
              </a:endParaRPr>
            </a:p>
          </p:txBody>
        </p:sp>
      </p:grpSp>
      <p:sp>
        <p:nvSpPr>
          <p:cNvPr id="28" name="Freccia in giù 27"/>
          <p:cNvSpPr/>
          <p:nvPr/>
        </p:nvSpPr>
        <p:spPr>
          <a:xfrm rot="16200000">
            <a:off x="2772514" y="2354150"/>
            <a:ext cx="432048" cy="61836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67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1047F"/>
              </a:solidFill>
            </a:endParaRPr>
          </a:p>
        </p:txBody>
      </p:sp>
      <p:grpSp>
        <p:nvGrpSpPr>
          <p:cNvPr id="32" name="Gruppo 31"/>
          <p:cNvGrpSpPr/>
          <p:nvPr/>
        </p:nvGrpSpPr>
        <p:grpSpPr>
          <a:xfrm>
            <a:off x="4286248" y="1214422"/>
            <a:ext cx="2014514" cy="1000132"/>
            <a:chOff x="3509132" y="2950822"/>
            <a:chExt cx="1800200" cy="864096"/>
          </a:xfrm>
        </p:grpSpPr>
        <p:sp>
          <p:nvSpPr>
            <p:cNvPr id="16" name="Rettangolo 15"/>
            <p:cNvSpPr/>
            <p:nvPr/>
          </p:nvSpPr>
          <p:spPr>
            <a:xfrm>
              <a:off x="3581140" y="3068960"/>
              <a:ext cx="1584176" cy="611601"/>
            </a:xfrm>
            <a:prstGeom prst="rect">
              <a:avLst/>
            </a:prstGeom>
          </p:spPr>
          <p:txBody>
            <a:bodyPr wrap="square">
              <a:spAutoFit/>
            </a:bodyPr>
            <a:lstStyle/>
            <a:p>
              <a:pPr algn="ctr"/>
              <a:r>
                <a:rPr lang="it-IT" altLang="it-IT" sz="1000" i="1" dirty="0" err="1" smtClean="0">
                  <a:solidFill>
                    <a:srgbClr val="002060"/>
                  </a:solidFill>
                  <a:latin typeface="Calibri" pitchFamily="34" charset="0"/>
                </a:rPr>
                <a:t>Ozone</a:t>
              </a:r>
              <a:r>
                <a:rPr lang="it-IT" altLang="it-IT" sz="1000" i="1" dirty="0" smtClean="0">
                  <a:solidFill>
                    <a:srgbClr val="002060"/>
                  </a:solidFill>
                  <a:latin typeface="Calibri" pitchFamily="34" charset="0"/>
                </a:rPr>
                <a:t> </a:t>
              </a:r>
              <a:r>
                <a:rPr lang="it-IT" altLang="it-IT" sz="1000" i="1" dirty="0" err="1" smtClean="0">
                  <a:solidFill>
                    <a:srgbClr val="002060"/>
                  </a:solidFill>
                  <a:latin typeface="Calibri" pitchFamily="34" charset="0"/>
                </a:rPr>
                <a:t>generator</a:t>
              </a:r>
              <a:r>
                <a:rPr lang="it-IT" altLang="it-IT" sz="1000" i="1" dirty="0" smtClean="0">
                  <a:solidFill>
                    <a:srgbClr val="002060"/>
                  </a:solidFill>
                  <a:latin typeface="Calibri" pitchFamily="34" charset="0"/>
                </a:rPr>
                <a:t> </a:t>
              </a:r>
              <a:r>
                <a:rPr lang="en-US" altLang="it-IT" sz="1000" i="1" dirty="0" smtClean="0">
                  <a:solidFill>
                    <a:srgbClr val="002060"/>
                  </a:solidFill>
                  <a:latin typeface="Calibri" pitchFamily="34" charset="0"/>
                </a:rPr>
                <a:t>O</a:t>
              </a:r>
              <a:r>
                <a:rPr lang="en-US" altLang="it-IT" sz="1000" i="1" baseline="-25000" dirty="0" smtClean="0">
                  <a:solidFill>
                    <a:srgbClr val="002060"/>
                  </a:solidFill>
                  <a:latin typeface="Calibri" pitchFamily="34" charset="0"/>
                </a:rPr>
                <a:t>3</a:t>
              </a:r>
              <a:r>
                <a:rPr lang="en-US" altLang="it-IT" sz="1000" i="1" dirty="0" smtClean="0">
                  <a:solidFill>
                    <a:srgbClr val="002060"/>
                  </a:solidFill>
                  <a:latin typeface="Calibri" pitchFamily="34" charset="0"/>
                </a:rPr>
                <a:t> </a:t>
              </a:r>
            </a:p>
            <a:p>
              <a:pPr algn="ctr"/>
              <a:r>
                <a:rPr lang="en-US" altLang="it-IT" sz="1000" i="1" dirty="0" smtClean="0">
                  <a:solidFill>
                    <a:srgbClr val="002060"/>
                  </a:solidFill>
                  <a:latin typeface="Calibri" pitchFamily="34" charset="0"/>
                </a:rPr>
                <a:t>2ppm for 5min</a:t>
              </a:r>
            </a:p>
            <a:p>
              <a:pPr algn="ctr"/>
              <a:r>
                <a:rPr lang="en-US" altLang="it-IT" sz="1000" i="1" dirty="0" smtClean="0">
                  <a:solidFill>
                    <a:srgbClr val="002060"/>
                  </a:solidFill>
                  <a:latin typeface="Calibri" pitchFamily="34" charset="0"/>
                </a:rPr>
                <a:t>or continuous fumigation at 0.3 </a:t>
              </a:r>
              <a:r>
                <a:rPr lang="en-US" altLang="it-IT" sz="1000" i="1" dirty="0" err="1" smtClean="0">
                  <a:solidFill>
                    <a:srgbClr val="002060"/>
                  </a:solidFill>
                  <a:latin typeface="Calibri" pitchFamily="34" charset="0"/>
                </a:rPr>
                <a:t>ppm</a:t>
              </a:r>
              <a:endParaRPr lang="it-IT" altLang="it-IT" sz="1000" i="1" baseline="30000" dirty="0" smtClean="0">
                <a:solidFill>
                  <a:srgbClr val="002060"/>
                </a:solidFill>
                <a:latin typeface="Calibri" pitchFamily="34" charset="0"/>
              </a:endParaRPr>
            </a:p>
          </p:txBody>
        </p:sp>
        <p:sp>
          <p:nvSpPr>
            <p:cNvPr id="31" name="Fumetto 4 30"/>
            <p:cNvSpPr/>
            <p:nvPr/>
          </p:nvSpPr>
          <p:spPr>
            <a:xfrm>
              <a:off x="3509132" y="2950822"/>
              <a:ext cx="1800200" cy="86409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2" name="Gruppo 41"/>
          <p:cNvGrpSpPr/>
          <p:nvPr/>
        </p:nvGrpSpPr>
        <p:grpSpPr>
          <a:xfrm>
            <a:off x="1848476" y="3826678"/>
            <a:ext cx="4335241" cy="1825278"/>
            <a:chOff x="1848476" y="3826678"/>
            <a:chExt cx="4335241" cy="1825278"/>
          </a:xfrm>
        </p:grpSpPr>
        <p:sp>
          <p:nvSpPr>
            <p:cNvPr id="45" name="Nuvola 44"/>
            <p:cNvSpPr/>
            <p:nvPr/>
          </p:nvSpPr>
          <p:spPr>
            <a:xfrm>
              <a:off x="4572000" y="4499595"/>
              <a:ext cx="1440160" cy="672455"/>
            </a:xfrm>
            <a:prstGeom prst="cloud">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solidFill>
                <a:srgbClr val="01047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Nuvola 43"/>
            <p:cNvSpPr/>
            <p:nvPr/>
          </p:nvSpPr>
          <p:spPr>
            <a:xfrm>
              <a:off x="3635896" y="4005063"/>
              <a:ext cx="1584176" cy="504057"/>
            </a:xfrm>
            <a:prstGeom prst="cloud">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solidFill>
                <a:srgbClr val="01047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p:cNvSpPr/>
            <p:nvPr/>
          </p:nvSpPr>
          <p:spPr>
            <a:xfrm>
              <a:off x="3720684" y="4078813"/>
              <a:ext cx="1547664" cy="276999"/>
            </a:xfrm>
            <a:prstGeom prst="rect">
              <a:avLst/>
            </a:prstGeom>
          </p:spPr>
          <p:txBody>
            <a:bodyPr wrap="square">
              <a:spAutoFit/>
            </a:bodyPr>
            <a:lstStyle/>
            <a:p>
              <a:pPr lvl="0" algn="just" eaLnBrk="0" fontAlgn="base" hangingPunct="0">
                <a:spcBef>
                  <a:spcPct val="0"/>
                </a:spcBef>
                <a:spcAft>
                  <a:spcPct val="0"/>
                </a:spcAft>
              </a:pPr>
              <a:r>
                <a:rPr lang="it-IT" sz="1200" dirty="0" err="1" smtClean="0">
                  <a:solidFill>
                    <a:srgbClr val="01047F"/>
                  </a:solidFill>
                  <a:latin typeface="+mj-lt"/>
                  <a:cs typeface="Arial" charset="0"/>
                </a:rPr>
                <a:t>Antioxidant</a:t>
              </a:r>
              <a:r>
                <a:rPr lang="it-IT" sz="1200" dirty="0" smtClean="0">
                  <a:solidFill>
                    <a:srgbClr val="01047F"/>
                  </a:solidFill>
                  <a:latin typeface="+mj-lt"/>
                  <a:cs typeface="Arial" charset="0"/>
                </a:rPr>
                <a:t> </a:t>
              </a:r>
              <a:r>
                <a:rPr lang="it-IT" sz="1200" dirty="0" err="1" smtClean="0">
                  <a:solidFill>
                    <a:srgbClr val="01047F"/>
                  </a:solidFill>
                  <a:latin typeface="+mj-lt"/>
                  <a:cs typeface="Arial" charset="0"/>
                </a:rPr>
                <a:t>Enzymes</a:t>
              </a:r>
              <a:endParaRPr lang="it-IT" sz="1200" dirty="0" smtClean="0">
                <a:solidFill>
                  <a:srgbClr val="01047F"/>
                </a:solidFill>
                <a:latin typeface="+mj-lt"/>
                <a:cs typeface="Arial" charset="0"/>
              </a:endParaRPr>
            </a:p>
          </p:txBody>
        </p:sp>
        <p:sp>
          <p:nvSpPr>
            <p:cNvPr id="35" name="Rettangolo 34"/>
            <p:cNvSpPr/>
            <p:nvPr/>
          </p:nvSpPr>
          <p:spPr>
            <a:xfrm>
              <a:off x="1848476" y="4582869"/>
              <a:ext cx="1584176" cy="461665"/>
            </a:xfrm>
            <a:prstGeom prst="rect">
              <a:avLst/>
            </a:prstGeom>
          </p:spPr>
          <p:txBody>
            <a:bodyPr wrap="square">
              <a:spAutoFit/>
            </a:bodyPr>
            <a:lstStyle/>
            <a:p>
              <a:pPr lvl="0" algn="ctr" eaLnBrk="0" fontAlgn="base" hangingPunct="0">
                <a:spcBef>
                  <a:spcPct val="0"/>
                </a:spcBef>
                <a:spcAft>
                  <a:spcPct val="0"/>
                </a:spcAft>
              </a:pPr>
              <a:r>
                <a:rPr lang="en-US" altLang="ja-JP" sz="1200" dirty="0" err="1" smtClean="0">
                  <a:solidFill>
                    <a:srgbClr val="002060"/>
                  </a:solidFill>
                  <a:latin typeface="+mj-lt"/>
                  <a:ea typeface="ＭＳ Ｐゴシック" charset="0"/>
                  <a:cs typeface="ＭＳ Ｐゴシック" charset="0"/>
                </a:rPr>
                <a:t>Spectrophotometrical</a:t>
              </a:r>
              <a:r>
                <a:rPr lang="en-US" altLang="ja-JP" sz="1200" dirty="0" smtClean="0">
                  <a:solidFill>
                    <a:srgbClr val="002060"/>
                  </a:solidFill>
                  <a:latin typeface="+mj-lt"/>
                  <a:ea typeface="ＭＳ Ｐゴシック" charset="0"/>
                  <a:cs typeface="ＭＳ Ｐゴシック" charset="0"/>
                </a:rPr>
                <a:t> </a:t>
              </a:r>
              <a:r>
                <a:rPr lang="en-US" altLang="ja-JP" sz="1200" dirty="0" err="1" smtClean="0">
                  <a:solidFill>
                    <a:srgbClr val="002060"/>
                  </a:solidFill>
                  <a:latin typeface="+mj-lt"/>
                  <a:ea typeface="ＭＳ Ｐゴシック" charset="0"/>
                  <a:cs typeface="ＭＳ Ｐゴシック" charset="0"/>
                </a:rPr>
                <a:t>anlysis</a:t>
              </a:r>
              <a:endParaRPr lang="it-IT" sz="1200" dirty="0" smtClean="0">
                <a:solidFill>
                  <a:srgbClr val="01047F"/>
                </a:solidFill>
                <a:latin typeface="+mj-lt"/>
                <a:cs typeface="Arial" charset="0"/>
              </a:endParaRPr>
            </a:p>
          </p:txBody>
        </p:sp>
        <p:sp>
          <p:nvSpPr>
            <p:cNvPr id="36" name="Freccia in giù 35"/>
            <p:cNvSpPr/>
            <p:nvPr/>
          </p:nvSpPr>
          <p:spPr>
            <a:xfrm rot="3089105">
              <a:off x="5452197" y="3579790"/>
              <a:ext cx="484632" cy="97840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67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1047F"/>
                </a:solidFill>
              </a:endParaRPr>
            </a:p>
          </p:txBody>
        </p:sp>
        <p:sp>
          <p:nvSpPr>
            <p:cNvPr id="37" name="Freccia circolare a sinistra 36"/>
            <p:cNvSpPr/>
            <p:nvPr/>
          </p:nvSpPr>
          <p:spPr>
            <a:xfrm rot="2986818">
              <a:off x="3569595" y="4339906"/>
              <a:ext cx="294225" cy="683809"/>
            </a:xfrm>
            <a:prstGeom prst="curvedLef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67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8" name="Rettangolo 37"/>
            <p:cNvSpPr/>
            <p:nvPr/>
          </p:nvSpPr>
          <p:spPr>
            <a:xfrm>
              <a:off x="4728796" y="4510861"/>
              <a:ext cx="1080120" cy="646331"/>
            </a:xfrm>
            <a:prstGeom prst="rect">
              <a:avLst/>
            </a:prstGeom>
          </p:spPr>
          <p:txBody>
            <a:bodyPr wrap="square">
              <a:spAutoFit/>
            </a:bodyPr>
            <a:lstStyle/>
            <a:p>
              <a:pPr algn="ctr"/>
              <a:r>
                <a:rPr lang="en-US" altLang="ja-JP" sz="1200" dirty="0" err="1" smtClean="0">
                  <a:solidFill>
                    <a:srgbClr val="002060"/>
                  </a:solidFill>
                  <a:latin typeface="+mj-lt"/>
                  <a:ea typeface="ＭＳ Ｐゴシック" charset="0"/>
                  <a:cs typeface="ＭＳ Ｐゴシック" charset="0"/>
                </a:rPr>
                <a:t>Anthocyanins</a:t>
              </a:r>
              <a:r>
                <a:rPr lang="en-US" altLang="ja-JP" sz="1200" dirty="0" smtClean="0">
                  <a:solidFill>
                    <a:srgbClr val="002060"/>
                  </a:solidFill>
                  <a:latin typeface="+mj-lt"/>
                  <a:ea typeface="ＭＳ Ｐゴシック" charset="0"/>
                  <a:cs typeface="ＭＳ Ｐゴシック" charset="0"/>
                </a:rPr>
                <a:t> </a:t>
              </a:r>
            </a:p>
            <a:p>
              <a:pPr algn="ctr"/>
              <a:r>
                <a:rPr lang="en-US" altLang="ja-JP" sz="1200" dirty="0" smtClean="0">
                  <a:solidFill>
                    <a:srgbClr val="002060"/>
                  </a:solidFill>
                  <a:latin typeface="+mj-lt"/>
                  <a:ea typeface="ＭＳ Ｐゴシック" charset="0"/>
                  <a:cs typeface="ＭＳ Ｐゴシック" charset="0"/>
                </a:rPr>
                <a:t>&amp;</a:t>
              </a:r>
            </a:p>
            <a:p>
              <a:pPr algn="ctr"/>
              <a:r>
                <a:rPr lang="en-US" altLang="ja-JP" sz="1200" dirty="0" err="1" smtClean="0">
                  <a:solidFill>
                    <a:srgbClr val="002060"/>
                  </a:solidFill>
                  <a:latin typeface="+mj-lt"/>
                  <a:ea typeface="ＭＳ Ｐゴシック" charset="0"/>
                  <a:cs typeface="ＭＳ Ｐゴシック" charset="0"/>
                </a:rPr>
                <a:t>Flavonols</a:t>
              </a:r>
              <a:r>
                <a:rPr lang="en-US" altLang="ja-JP" sz="1200" dirty="0" smtClean="0">
                  <a:solidFill>
                    <a:srgbClr val="002060"/>
                  </a:solidFill>
                  <a:latin typeface="+mj-lt"/>
                  <a:ea typeface="ＭＳ Ｐゴシック" charset="0"/>
                  <a:cs typeface="ＭＳ Ｐゴシック" charset="0"/>
                </a:rPr>
                <a:t> </a:t>
              </a:r>
              <a:endParaRPr lang="it-IT" sz="1200" dirty="0">
                <a:latin typeface="+mj-lt"/>
              </a:endParaRPr>
            </a:p>
          </p:txBody>
        </p:sp>
        <p:sp>
          <p:nvSpPr>
            <p:cNvPr id="39" name="Rettangolo 38"/>
            <p:cNvSpPr/>
            <p:nvPr/>
          </p:nvSpPr>
          <p:spPr>
            <a:xfrm>
              <a:off x="4139952" y="5374957"/>
              <a:ext cx="1368152" cy="276999"/>
            </a:xfrm>
            <a:prstGeom prst="rect">
              <a:avLst/>
            </a:prstGeom>
          </p:spPr>
          <p:txBody>
            <a:bodyPr wrap="square">
              <a:spAutoFit/>
            </a:bodyPr>
            <a:lstStyle/>
            <a:p>
              <a:pPr algn="ctr"/>
              <a:r>
                <a:rPr lang="en-US" altLang="ja-JP" sz="1200" dirty="0" smtClean="0">
                  <a:solidFill>
                    <a:srgbClr val="002060"/>
                  </a:solidFill>
                  <a:latin typeface="+mj-lt"/>
                  <a:ea typeface="ＭＳ Ｐゴシック" charset="0"/>
                  <a:cs typeface="ＭＳ Ｐゴシック" charset="0"/>
                </a:rPr>
                <a:t>HPLC</a:t>
              </a:r>
            </a:p>
          </p:txBody>
        </p:sp>
        <p:sp>
          <p:nvSpPr>
            <p:cNvPr id="40" name="Freccia circolare a sinistra 39"/>
            <p:cNvSpPr/>
            <p:nvPr/>
          </p:nvSpPr>
          <p:spPr>
            <a:xfrm rot="2999467">
              <a:off x="5298183" y="5077514"/>
              <a:ext cx="294225" cy="683809"/>
            </a:xfrm>
            <a:prstGeom prst="curvedLef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F67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ox(out)">
                                      <p:cBhvr>
                                        <p:cTn id="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21823" y="2857500"/>
            <a:ext cx="2900354" cy="1143000"/>
          </a:xfrm>
        </p:spPr>
        <p:txBody>
          <a:bodyPr>
            <a:normAutofit/>
          </a:bodyPr>
          <a:lstStyle/>
          <a:p>
            <a:pPr algn="ctr"/>
            <a:r>
              <a:rPr lang="it-IT" sz="6000" b="1" i="1" dirty="0" err="1" smtClean="0">
                <a:solidFill>
                  <a:srgbClr val="01047F"/>
                </a:solidFill>
              </a:rPr>
              <a:t>Results</a:t>
            </a:r>
            <a:endParaRPr lang="it-IT" sz="6000" b="1" i="1" dirty="0">
              <a:solidFill>
                <a:srgbClr val="01047F"/>
              </a:solidFill>
            </a:endParaRPr>
          </a:p>
        </p:txBody>
      </p:sp>
      <p:pic>
        <p:nvPicPr>
          <p:cNvPr id="4" name="Picture 2" descr="http://www.higieneambiental.com/sites/default/files/images/productos/cabecera/icar-14.jpg"/>
          <p:cNvPicPr>
            <a:picLocks noChangeAspect="1" noChangeArrowheads="1"/>
          </p:cNvPicPr>
          <p:nvPr/>
        </p:nvPicPr>
        <p:blipFill>
          <a:blip r:embed="rId2" cstate="print"/>
          <a:srcRect/>
          <a:stretch>
            <a:fillRect/>
          </a:stretch>
        </p:blipFill>
        <p:spPr bwMode="auto">
          <a:xfrm>
            <a:off x="395536" y="116632"/>
            <a:ext cx="952500" cy="952500"/>
          </a:xfrm>
          <a:prstGeom prst="rect">
            <a:avLst/>
          </a:prstGeom>
          <a:noFill/>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2151</TotalTime>
  <Words>3358</Words>
  <Application>Microsoft Office PowerPoint</Application>
  <PresentationFormat>Presentazione su schermo (4:3)</PresentationFormat>
  <Paragraphs>224</Paragraphs>
  <Slides>17</Slides>
  <Notes>16</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17</vt:i4>
      </vt:variant>
    </vt:vector>
  </HeadingPairs>
  <TitlesOfParts>
    <vt:vector size="20" baseType="lpstr">
      <vt:lpstr>Equinozio</vt:lpstr>
      <vt:lpstr>Grafico</vt:lpstr>
      <vt:lpstr>Worksheet</vt:lpstr>
      <vt:lpstr>Diapositiva 1</vt:lpstr>
      <vt:lpstr>Diapositiva 2</vt:lpstr>
      <vt:lpstr>Diapositiva 3</vt:lpstr>
      <vt:lpstr>Diapositiva 4</vt:lpstr>
      <vt:lpstr>Diapositiva 5</vt:lpstr>
      <vt:lpstr>Diapositiva 6</vt:lpstr>
      <vt:lpstr>Diapositiva 7</vt:lpstr>
      <vt:lpstr>Diapositiva 8</vt:lpstr>
      <vt:lpstr>Results</vt:lpstr>
      <vt:lpstr>0.5ppm  -  2ppm</vt:lpstr>
      <vt:lpstr>Diapositiva 11</vt:lpstr>
      <vt:lpstr>2 ppm  5 minutes – Ozone pulse 0.3 ppm 7days – Ozone continous</vt:lpstr>
      <vt:lpstr>Diapositiva 13</vt:lpstr>
      <vt:lpstr>Diapositiva 14</vt:lpstr>
      <vt:lpstr>Diapositiva 15</vt:lpstr>
      <vt:lpstr>Conclusion</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Silvia</dc:creator>
  <cp:lastModifiedBy>Utente</cp:lastModifiedBy>
  <cp:revision>282</cp:revision>
  <dcterms:created xsi:type="dcterms:W3CDTF">2014-09-05T14:46:08Z</dcterms:created>
  <dcterms:modified xsi:type="dcterms:W3CDTF">2014-09-29T19:02:03Z</dcterms:modified>
</cp:coreProperties>
</file>